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333" r:id="rId9"/>
    <p:sldId id="298" r:id="rId10"/>
    <p:sldId id="262" r:id="rId11"/>
    <p:sldId id="263" r:id="rId12"/>
    <p:sldId id="299" r:id="rId13"/>
    <p:sldId id="302" r:id="rId14"/>
    <p:sldId id="264" r:id="rId15"/>
    <p:sldId id="266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329" r:id="rId51"/>
    <p:sldId id="275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3A6483"/>
    <a:srgbClr val="ADFF9F"/>
    <a:srgbClr val="121619"/>
    <a:srgbClr val="0B49CB"/>
    <a:srgbClr val="F2F4F8"/>
    <a:srgbClr val="1C7DDB"/>
    <a:srgbClr val="F2F2F2"/>
    <a:srgbClr val="145579"/>
    <a:srgbClr val="20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8" autoAdjust="0"/>
    <p:restoredTop sz="85174"/>
  </p:normalViewPr>
  <p:slideViewPr>
    <p:cSldViewPr snapToGrid="0" snapToObjects="1">
      <p:cViewPr varScale="1">
        <p:scale>
          <a:sx n="94" d="100"/>
          <a:sy n="94" d="100"/>
        </p:scale>
        <p:origin x="118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seesen/DataAnalysisProject/blob/main/Week1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seesen/DataAnalysisProject/blob/main/Week1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seesen/DataAnalysisProject/blob/main/Week2/jupyter-labs-eda-dataviz.ipynb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seesen/DataAnalysisProject/blob/main/Week2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nbviewer.org/github/tseesen/DataAnalysisProject/blob/main/Week3/lab_jupyter_launch_site_location.jupyterlite.ipynb?flush_cache=tru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seesen/DataAnalysisProject/blob/main/Week3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seesen/DataAnalysisProject/blob/main/Week4/SpaceX_Machine_Learning_Prediction_Part_5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tseesen/DataAnalysisProject/blob/main/Week3/spacex_dash_app.py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seesen/DataAnalysisProject/blob/main/Week1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Etienne Chénais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26.02.2024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ZoneTexte 37">
            <a:extLst>
              <a:ext uri="{FF2B5EF4-FFF2-40B4-BE49-F238E27FC236}">
                <a16:creationId xmlns:a16="http://schemas.microsoft.com/office/drawing/2014/main" id="{42BA5960-5AE8-7358-2FF4-60B3A0D4CE17}"/>
              </a:ext>
            </a:extLst>
          </p:cNvPr>
          <p:cNvSpPr txBox="1"/>
          <p:nvPr/>
        </p:nvSpPr>
        <p:spPr>
          <a:xfrm>
            <a:off x="7704630" y="4398454"/>
            <a:ext cx="16941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50" i="1" dirty="0" err="1">
                <a:solidFill>
                  <a:srgbClr val="3A6483"/>
                </a:solidFill>
              </a:rPr>
              <a:t>Aggregation</a:t>
            </a:r>
            <a:r>
              <a:rPr lang="fr-CH" sz="1050" i="1" dirty="0">
                <a:solidFill>
                  <a:srgbClr val="3A6483"/>
                </a:solidFill>
              </a:rPr>
              <a:t> </a:t>
            </a:r>
            <a:r>
              <a:rPr lang="fr-CH" sz="1050" i="1" dirty="0" err="1">
                <a:solidFill>
                  <a:srgbClr val="3A6483"/>
                </a:solidFill>
              </a:rPr>
              <a:t>into</a:t>
            </a:r>
            <a:r>
              <a:rPr lang="fr-CH" sz="1050" i="1" dirty="0">
                <a:solidFill>
                  <a:srgbClr val="3A6483"/>
                </a:solidFill>
              </a:rPr>
              <a:t> one </a:t>
            </a:r>
            <a:r>
              <a:rPr lang="fr-CH" sz="1050" i="1" dirty="0" err="1">
                <a:solidFill>
                  <a:srgbClr val="3A6483"/>
                </a:solidFill>
              </a:rPr>
              <a:t>coherent</a:t>
            </a:r>
            <a:r>
              <a:rPr lang="fr-CH" sz="1050" i="1" dirty="0">
                <a:solidFill>
                  <a:srgbClr val="3A6483"/>
                </a:solidFill>
              </a:rPr>
              <a:t> </a:t>
            </a:r>
            <a:r>
              <a:rPr lang="fr-CH" sz="1050" i="1" dirty="0" err="1">
                <a:solidFill>
                  <a:srgbClr val="3A6483"/>
                </a:solidFill>
              </a:rPr>
              <a:t>dataframe</a:t>
            </a:r>
            <a:endParaRPr lang="fr-CH" sz="1050" i="1" dirty="0">
              <a:solidFill>
                <a:srgbClr val="3A6483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954848"/>
            <a:ext cx="4531156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aggregation from Wikipedia page regarding SpaceX past launches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parsed using Python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library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cleaning and export into CSV file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57892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FFD8974-4FAC-AB25-A53F-9FBC23CC01C1}"/>
              </a:ext>
            </a:extLst>
          </p:cNvPr>
          <p:cNvSpPr txBox="1"/>
          <p:nvPr/>
        </p:nvSpPr>
        <p:spPr>
          <a:xfrm>
            <a:off x="475647" y="5997512"/>
            <a:ext cx="10001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i="1" dirty="0"/>
              <a:t>GitHub URL: </a:t>
            </a:r>
            <a:r>
              <a:rPr lang="fr-CH" i="1" dirty="0">
                <a:hlinkClick r:id="rId3"/>
              </a:rPr>
              <a:t>https://github.com/tseesen/DataAnalysisProject/blob/main/Week1/jupyter-labs-webscraping.ipynb</a:t>
            </a:r>
            <a:endParaRPr lang="fr-CH" i="1" dirty="0"/>
          </a:p>
          <a:p>
            <a:endParaRPr lang="fr-CH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2BC561B-C233-5BBF-7375-38FB7796ADAE}"/>
              </a:ext>
            </a:extLst>
          </p:cNvPr>
          <p:cNvSpPr txBox="1"/>
          <p:nvPr/>
        </p:nvSpPr>
        <p:spPr>
          <a:xfrm>
            <a:off x="6997600" y="2518190"/>
            <a:ext cx="141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b="1" dirty="0" err="1">
                <a:solidFill>
                  <a:srgbClr val="0948CB"/>
                </a:solidFill>
              </a:rPr>
              <a:t>Beautiful</a:t>
            </a:r>
            <a:r>
              <a:rPr lang="fr-CH" sz="1600" b="1" dirty="0">
                <a:solidFill>
                  <a:srgbClr val="0948CB"/>
                </a:solidFill>
              </a:rPr>
              <a:t> </a:t>
            </a:r>
            <a:r>
              <a:rPr lang="fr-CH" sz="1600" b="1" dirty="0" err="1">
                <a:solidFill>
                  <a:srgbClr val="0948CB"/>
                </a:solidFill>
              </a:rPr>
              <a:t>Soup</a:t>
            </a:r>
            <a:r>
              <a:rPr lang="fr-CH" sz="1600" b="1" dirty="0">
                <a:solidFill>
                  <a:srgbClr val="0948CB"/>
                </a:solidFill>
              </a:rPr>
              <a:t> Object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A4A6EF2-8BBD-BF76-6902-EA36327EABE7}"/>
              </a:ext>
            </a:extLst>
          </p:cNvPr>
          <p:cNvSpPr txBox="1"/>
          <p:nvPr/>
        </p:nvSpPr>
        <p:spPr>
          <a:xfrm>
            <a:off x="6909796" y="1662124"/>
            <a:ext cx="159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b="1" dirty="0">
                <a:solidFill>
                  <a:srgbClr val="0948CB"/>
                </a:solidFill>
              </a:rPr>
              <a:t>Raw Data</a:t>
            </a:r>
          </a:p>
          <a:p>
            <a:pPr algn="ctr"/>
            <a:r>
              <a:rPr lang="fr-CH" sz="1200" i="1" dirty="0"/>
              <a:t>SpaceX </a:t>
            </a:r>
            <a:r>
              <a:rPr lang="fr-CH" sz="1200" i="1" dirty="0" err="1"/>
              <a:t>wikipedia</a:t>
            </a:r>
            <a:r>
              <a:rPr lang="fr-CH" sz="1200" i="1" dirty="0"/>
              <a:t> page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869AE2C-E548-0873-4CFD-D8628952E548}"/>
              </a:ext>
            </a:extLst>
          </p:cNvPr>
          <p:cNvSpPr txBox="1"/>
          <p:nvPr/>
        </p:nvSpPr>
        <p:spPr>
          <a:xfrm>
            <a:off x="6997600" y="4888050"/>
            <a:ext cx="1415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b="1" dirty="0" err="1">
                <a:solidFill>
                  <a:srgbClr val="0948CB"/>
                </a:solidFill>
              </a:rPr>
              <a:t>Cleaned</a:t>
            </a:r>
            <a:r>
              <a:rPr lang="fr-CH" sz="1600" b="1" dirty="0">
                <a:solidFill>
                  <a:srgbClr val="0948CB"/>
                </a:solidFill>
              </a:rPr>
              <a:t> </a:t>
            </a:r>
            <a:r>
              <a:rPr lang="fr-CH" sz="1600" b="1" dirty="0" err="1">
                <a:solidFill>
                  <a:srgbClr val="0948CB"/>
                </a:solidFill>
              </a:rPr>
              <a:t>DataFrame</a:t>
            </a:r>
            <a:r>
              <a:rPr lang="fr-CH" sz="1600" b="1" dirty="0">
                <a:solidFill>
                  <a:srgbClr val="0948CB"/>
                </a:solidFill>
              </a:rPr>
              <a:t> </a:t>
            </a:r>
            <a:r>
              <a:rPr lang="fr-CH" sz="1600" b="1" dirty="0" err="1">
                <a:solidFill>
                  <a:srgbClr val="0948CB"/>
                </a:solidFill>
              </a:rPr>
              <a:t>with</a:t>
            </a:r>
            <a:r>
              <a:rPr lang="fr-CH" sz="1600" b="1" dirty="0">
                <a:solidFill>
                  <a:srgbClr val="0948CB"/>
                </a:solidFill>
              </a:rPr>
              <a:t> all data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E6E0A3C-866B-8074-CB15-BF04298E9A57}"/>
              </a:ext>
            </a:extLst>
          </p:cNvPr>
          <p:cNvSpPr txBox="1"/>
          <p:nvPr/>
        </p:nvSpPr>
        <p:spPr>
          <a:xfrm>
            <a:off x="9227519" y="5129506"/>
            <a:ext cx="1841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b="1" dirty="0"/>
              <a:t>Export as CSV file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CC8B9AA-DEF6-2125-FCC2-AF5E06FF943E}"/>
              </a:ext>
            </a:extLst>
          </p:cNvPr>
          <p:cNvSpPr txBox="1"/>
          <p:nvPr/>
        </p:nvSpPr>
        <p:spPr>
          <a:xfrm>
            <a:off x="6035431" y="3693801"/>
            <a:ext cx="825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b="1" dirty="0">
                <a:solidFill>
                  <a:srgbClr val="0948CB"/>
                </a:solidFill>
              </a:rPr>
              <a:t>Table </a:t>
            </a:r>
            <a:r>
              <a:rPr lang="fr-CH" sz="1600" b="1" dirty="0" err="1">
                <a:solidFill>
                  <a:srgbClr val="0948CB"/>
                </a:solidFill>
              </a:rPr>
              <a:t>title</a:t>
            </a:r>
            <a:endParaRPr lang="fr-CH" sz="1600" b="1" dirty="0">
              <a:solidFill>
                <a:srgbClr val="0948CB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1A4508F-71F1-EA83-2E02-F11892F782A0}"/>
              </a:ext>
            </a:extLst>
          </p:cNvPr>
          <p:cNvSpPr txBox="1"/>
          <p:nvPr/>
        </p:nvSpPr>
        <p:spPr>
          <a:xfrm>
            <a:off x="6997098" y="3703829"/>
            <a:ext cx="141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b="1" dirty="0" err="1">
                <a:solidFill>
                  <a:srgbClr val="0948CB"/>
                </a:solidFill>
              </a:rPr>
              <a:t>Column</a:t>
            </a:r>
            <a:r>
              <a:rPr lang="fr-CH" sz="1600" b="1" dirty="0">
                <a:solidFill>
                  <a:srgbClr val="0948CB"/>
                </a:solidFill>
              </a:rPr>
              <a:t> </a:t>
            </a:r>
            <a:r>
              <a:rPr lang="fr-CH" sz="1600" b="1" dirty="0" err="1">
                <a:solidFill>
                  <a:srgbClr val="0948CB"/>
                </a:solidFill>
              </a:rPr>
              <a:t>names</a:t>
            </a:r>
            <a:endParaRPr lang="fr-CH" sz="1600" b="1" dirty="0">
              <a:solidFill>
                <a:srgbClr val="0948CB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CD19883-5482-35A2-78C4-0D2A599B5888}"/>
              </a:ext>
            </a:extLst>
          </p:cNvPr>
          <p:cNvSpPr txBox="1"/>
          <p:nvPr/>
        </p:nvSpPr>
        <p:spPr>
          <a:xfrm>
            <a:off x="8412666" y="3697421"/>
            <a:ext cx="141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b="1" dirty="0">
                <a:solidFill>
                  <a:srgbClr val="0948CB"/>
                </a:solidFill>
              </a:rPr>
              <a:t>Raw data </a:t>
            </a:r>
            <a:r>
              <a:rPr lang="fr-CH" sz="1600" b="1" dirty="0" err="1">
                <a:solidFill>
                  <a:srgbClr val="0948CB"/>
                </a:solidFill>
              </a:rPr>
              <a:t>from</a:t>
            </a:r>
            <a:r>
              <a:rPr lang="fr-CH" sz="1600" b="1" dirty="0">
                <a:solidFill>
                  <a:srgbClr val="0948CB"/>
                </a:solidFill>
              </a:rPr>
              <a:t> </a:t>
            </a:r>
            <a:r>
              <a:rPr lang="fr-CH" sz="1600" b="1" dirty="0" err="1">
                <a:solidFill>
                  <a:srgbClr val="0948CB"/>
                </a:solidFill>
              </a:rPr>
              <a:t>columns</a:t>
            </a:r>
            <a:endParaRPr lang="fr-CH" sz="1600" b="1" dirty="0">
              <a:solidFill>
                <a:srgbClr val="0948CB"/>
              </a:solidFill>
            </a:endParaRP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E90BD916-F2B2-B1D3-05DF-3393583576F2}"/>
              </a:ext>
            </a:extLst>
          </p:cNvPr>
          <p:cNvCxnSpPr>
            <a:stCxn id="9" idx="2"/>
            <a:endCxn id="8" idx="0"/>
          </p:cNvCxnSpPr>
          <p:nvPr/>
        </p:nvCxnSpPr>
        <p:spPr>
          <a:xfrm flipH="1">
            <a:off x="7705133" y="2185344"/>
            <a:ext cx="1" cy="3328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841CF4AF-1623-8128-F556-572E5D6708E9}"/>
              </a:ext>
            </a:extLst>
          </p:cNvPr>
          <p:cNvSpPr txBox="1"/>
          <p:nvPr/>
        </p:nvSpPr>
        <p:spPr>
          <a:xfrm>
            <a:off x="7705134" y="2119915"/>
            <a:ext cx="12796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50" i="1" dirty="0">
                <a:solidFill>
                  <a:srgbClr val="3A6483"/>
                </a:solidFill>
              </a:rPr>
              <a:t>Import </a:t>
            </a:r>
            <a:r>
              <a:rPr lang="fr-CH" sz="1050" i="1" dirty="0" err="1">
                <a:solidFill>
                  <a:srgbClr val="3A6483"/>
                </a:solidFill>
              </a:rPr>
              <a:t>into</a:t>
            </a:r>
            <a:r>
              <a:rPr lang="fr-CH" sz="1050" i="1" dirty="0">
                <a:solidFill>
                  <a:srgbClr val="3A6483"/>
                </a:solidFill>
              </a:rPr>
              <a:t> Python </a:t>
            </a:r>
            <a:r>
              <a:rPr lang="fr-CH" sz="1050" i="1" dirty="0" err="1">
                <a:solidFill>
                  <a:srgbClr val="3A6483"/>
                </a:solidFill>
              </a:rPr>
              <a:t>using</a:t>
            </a:r>
            <a:r>
              <a:rPr lang="fr-CH" sz="1050" i="1" dirty="0">
                <a:solidFill>
                  <a:srgbClr val="3A6483"/>
                </a:solidFill>
              </a:rPr>
              <a:t> </a:t>
            </a:r>
            <a:r>
              <a:rPr lang="fr-CH" sz="1050" i="1" dirty="0" err="1">
                <a:solidFill>
                  <a:srgbClr val="3A6483"/>
                </a:solidFill>
              </a:rPr>
              <a:t>BeautifulSoup</a:t>
            </a:r>
            <a:endParaRPr lang="fr-CH" sz="1050" i="1" dirty="0">
              <a:solidFill>
                <a:srgbClr val="3A6483"/>
              </a:solidFill>
            </a:endParaRP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03DB550B-EC8A-D599-F9D0-B6BE23475D08}"/>
              </a:ext>
            </a:extLst>
          </p:cNvPr>
          <p:cNvCxnSpPr>
            <a:stCxn id="8" idx="2"/>
            <a:endCxn id="14" idx="0"/>
          </p:cNvCxnSpPr>
          <p:nvPr/>
        </p:nvCxnSpPr>
        <p:spPr>
          <a:xfrm flipH="1">
            <a:off x="7704631" y="3102965"/>
            <a:ext cx="502" cy="6008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 : en angle 22">
            <a:extLst>
              <a:ext uri="{FF2B5EF4-FFF2-40B4-BE49-F238E27FC236}">
                <a16:creationId xmlns:a16="http://schemas.microsoft.com/office/drawing/2014/main" id="{4018C9FE-41C8-807B-6EB2-D8C37070B49D}"/>
              </a:ext>
            </a:extLst>
          </p:cNvPr>
          <p:cNvCxnSpPr>
            <a:stCxn id="8" idx="2"/>
            <a:endCxn id="10" idx="0"/>
          </p:cNvCxnSpPr>
          <p:nvPr/>
        </p:nvCxnSpPr>
        <p:spPr>
          <a:xfrm rot="5400000">
            <a:off x="6781135" y="2769803"/>
            <a:ext cx="590836" cy="1257161"/>
          </a:xfrm>
          <a:prstGeom prst="bentConnector3">
            <a:avLst>
              <a:gd name="adj1" fmla="val 73644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 : en angle 24">
            <a:extLst>
              <a:ext uri="{FF2B5EF4-FFF2-40B4-BE49-F238E27FC236}">
                <a16:creationId xmlns:a16="http://schemas.microsoft.com/office/drawing/2014/main" id="{BFE0A0BA-2F44-B949-6B77-DBC56D2AEED3}"/>
              </a:ext>
            </a:extLst>
          </p:cNvPr>
          <p:cNvCxnSpPr>
            <a:stCxn id="8" idx="2"/>
            <a:endCxn id="15" idx="0"/>
          </p:cNvCxnSpPr>
          <p:nvPr/>
        </p:nvCxnSpPr>
        <p:spPr>
          <a:xfrm rot="16200000" flipH="1">
            <a:off x="8115438" y="2692660"/>
            <a:ext cx="594456" cy="1415066"/>
          </a:xfrm>
          <a:prstGeom prst="bentConnector3">
            <a:avLst>
              <a:gd name="adj1" fmla="val 735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82684115-B722-3291-2A2E-8D185E45687E}"/>
              </a:ext>
            </a:extLst>
          </p:cNvPr>
          <p:cNvSpPr txBox="1"/>
          <p:nvPr/>
        </p:nvSpPr>
        <p:spPr>
          <a:xfrm>
            <a:off x="7704631" y="3144467"/>
            <a:ext cx="10177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50" i="1" dirty="0">
                <a:solidFill>
                  <a:srgbClr val="3A6483"/>
                </a:solidFill>
              </a:rPr>
              <a:t>Data </a:t>
            </a:r>
            <a:r>
              <a:rPr lang="fr-CH" sz="1050" i="1" dirty="0" err="1">
                <a:solidFill>
                  <a:srgbClr val="3A6483"/>
                </a:solidFill>
              </a:rPr>
              <a:t>Parsing</a:t>
            </a:r>
            <a:r>
              <a:rPr lang="fr-CH" sz="1050" i="1" dirty="0">
                <a:solidFill>
                  <a:srgbClr val="3A6483"/>
                </a:solidFill>
              </a:rPr>
              <a:t> </a:t>
            </a:r>
            <a:r>
              <a:rPr lang="fr-CH" sz="1050" i="1" dirty="0" err="1">
                <a:solidFill>
                  <a:srgbClr val="3A6483"/>
                </a:solidFill>
              </a:rPr>
              <a:t>into</a:t>
            </a:r>
            <a:r>
              <a:rPr lang="fr-CH" sz="1050" i="1" dirty="0">
                <a:solidFill>
                  <a:srgbClr val="3A6483"/>
                </a:solidFill>
              </a:rPr>
              <a:t> tables</a:t>
            </a:r>
          </a:p>
        </p:txBody>
      </p:sp>
      <p:cxnSp>
        <p:nvCxnSpPr>
          <p:cNvPr id="30" name="Connecteur : en angle 29">
            <a:extLst>
              <a:ext uri="{FF2B5EF4-FFF2-40B4-BE49-F238E27FC236}">
                <a16:creationId xmlns:a16="http://schemas.microsoft.com/office/drawing/2014/main" id="{D3E0E872-E022-8943-8E1B-B2BA71C9BE17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 rot="16200000" flipH="1">
            <a:off x="6771815" y="3954732"/>
            <a:ext cx="609474" cy="1257161"/>
          </a:xfrm>
          <a:prstGeom prst="bentConnector3">
            <a:avLst>
              <a:gd name="adj1" fmla="val 18744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 : en angle 31">
            <a:extLst>
              <a:ext uri="{FF2B5EF4-FFF2-40B4-BE49-F238E27FC236}">
                <a16:creationId xmlns:a16="http://schemas.microsoft.com/office/drawing/2014/main" id="{D746099D-B11B-3A80-9C93-04B9A2AEFC13}"/>
              </a:ext>
            </a:extLst>
          </p:cNvPr>
          <p:cNvCxnSpPr>
            <a:stCxn id="15" idx="2"/>
            <a:endCxn id="12" idx="0"/>
          </p:cNvCxnSpPr>
          <p:nvPr/>
        </p:nvCxnSpPr>
        <p:spPr>
          <a:xfrm rot="5400000">
            <a:off x="8109739" y="3877590"/>
            <a:ext cx="605854" cy="1415066"/>
          </a:xfrm>
          <a:prstGeom prst="bentConnector3">
            <a:avLst>
              <a:gd name="adj1" fmla="val 17771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953A68AB-3B60-7905-A38A-C099903A0B9E}"/>
              </a:ext>
            </a:extLst>
          </p:cNvPr>
          <p:cNvCxnSpPr>
            <a:stCxn id="14" idx="2"/>
            <a:endCxn id="12" idx="0"/>
          </p:cNvCxnSpPr>
          <p:nvPr/>
        </p:nvCxnSpPr>
        <p:spPr>
          <a:xfrm>
            <a:off x="7704631" y="4288604"/>
            <a:ext cx="502" cy="599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DF1F1455-291A-9D37-25FE-E4B05C4D15CA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flipV="1">
            <a:off x="8412666" y="5298783"/>
            <a:ext cx="814853" cy="47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0B7E5AA-8A04-6062-303D-23C4DD075695}"/>
              </a:ext>
            </a:extLst>
          </p:cNvPr>
          <p:cNvSpPr txBox="1"/>
          <p:nvPr/>
        </p:nvSpPr>
        <p:spPr>
          <a:xfrm>
            <a:off x="475647" y="5997512"/>
            <a:ext cx="10001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i="1" dirty="0"/>
              <a:t>GitHub URL: </a:t>
            </a:r>
            <a:r>
              <a:rPr lang="fr-CH" i="1" dirty="0">
                <a:hlinkClick r:id="rId3"/>
              </a:rPr>
              <a:t>https://github.com/tseesen/DataAnalysisProject/blob/main/Week1/labs-jupyter-spacex-Data%20wrangling.ipynb</a:t>
            </a:r>
            <a:endParaRPr lang="fr-CH" dirty="0"/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F14EEFF1-71B4-A35E-F1DE-49014D93241C}"/>
              </a:ext>
            </a:extLst>
          </p:cNvPr>
          <p:cNvGrpSpPr/>
          <p:nvPr/>
        </p:nvGrpSpPr>
        <p:grpSpPr>
          <a:xfrm>
            <a:off x="415290" y="2021929"/>
            <a:ext cx="11361420" cy="3331334"/>
            <a:chOff x="368300" y="2103209"/>
            <a:chExt cx="11361420" cy="3331334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50A7C498-B717-863C-20A4-1F73D01BF5EA}"/>
                </a:ext>
              </a:extLst>
            </p:cNvPr>
            <p:cNvSpPr txBox="1"/>
            <p:nvPr/>
          </p:nvSpPr>
          <p:spPr>
            <a:xfrm>
              <a:off x="368300" y="3363289"/>
              <a:ext cx="16637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H" sz="2000" b="1" dirty="0">
                  <a:solidFill>
                    <a:srgbClr val="0948CB"/>
                  </a:solidFill>
                </a:rPr>
                <a:t>Data </a:t>
              </a:r>
              <a:r>
                <a:rPr lang="fr-CH" sz="2000" b="1" dirty="0" err="1">
                  <a:solidFill>
                    <a:srgbClr val="0948CB"/>
                  </a:solidFill>
                </a:rPr>
                <a:t>retrieval</a:t>
              </a:r>
              <a:endParaRPr lang="fr-CH" sz="2000" b="1" dirty="0">
                <a:solidFill>
                  <a:srgbClr val="0948CB"/>
                </a:solidFill>
              </a:endParaRP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45A6CC9E-AD97-2328-AB0F-0DADC95F261F}"/>
                </a:ext>
              </a:extLst>
            </p:cNvPr>
            <p:cNvSpPr txBox="1"/>
            <p:nvPr/>
          </p:nvSpPr>
          <p:spPr>
            <a:xfrm>
              <a:off x="2471420" y="2901625"/>
              <a:ext cx="16637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H" sz="2000" b="1" dirty="0">
                  <a:solidFill>
                    <a:srgbClr val="0948CB"/>
                  </a:solidFill>
                </a:rPr>
                <a:t>Identification of </a:t>
              </a:r>
              <a:r>
                <a:rPr lang="fr-CH" sz="2000" b="1" dirty="0" err="1">
                  <a:solidFill>
                    <a:srgbClr val="0948CB"/>
                  </a:solidFill>
                </a:rPr>
                <a:t>numerical</a:t>
              </a:r>
              <a:r>
                <a:rPr lang="fr-CH" sz="2000" b="1" dirty="0">
                  <a:solidFill>
                    <a:srgbClr val="0948CB"/>
                  </a:solidFill>
                </a:rPr>
                <a:t> / </a:t>
              </a:r>
              <a:r>
                <a:rPr lang="fr-CH" sz="2000" b="1" dirty="0" err="1">
                  <a:solidFill>
                    <a:srgbClr val="0948CB"/>
                  </a:solidFill>
                </a:rPr>
                <a:t>categorical</a:t>
              </a:r>
              <a:r>
                <a:rPr lang="fr-CH" sz="2000" b="1" dirty="0">
                  <a:solidFill>
                    <a:srgbClr val="0948CB"/>
                  </a:solidFill>
                </a:rPr>
                <a:t> variables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16B3296C-1EC7-447E-0940-32472D5CAF1F}"/>
                </a:ext>
              </a:extLst>
            </p:cNvPr>
            <p:cNvSpPr txBox="1"/>
            <p:nvPr/>
          </p:nvSpPr>
          <p:spPr>
            <a:xfrm>
              <a:off x="4574541" y="3209401"/>
              <a:ext cx="1816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H" sz="2000" b="1" dirty="0" err="1">
                  <a:solidFill>
                    <a:srgbClr val="0948CB"/>
                  </a:solidFill>
                </a:rPr>
                <a:t>Dealing</a:t>
              </a:r>
              <a:r>
                <a:rPr lang="fr-CH" sz="2000" b="1" dirty="0">
                  <a:solidFill>
                    <a:srgbClr val="0948CB"/>
                  </a:solidFill>
                </a:rPr>
                <a:t> </a:t>
              </a:r>
              <a:r>
                <a:rPr lang="fr-CH" sz="2000" b="1" dirty="0" err="1">
                  <a:solidFill>
                    <a:srgbClr val="0948CB"/>
                  </a:solidFill>
                </a:rPr>
                <a:t>with</a:t>
              </a:r>
              <a:r>
                <a:rPr lang="fr-CH" sz="2000" b="1" dirty="0">
                  <a:solidFill>
                    <a:srgbClr val="0948CB"/>
                  </a:solidFill>
                </a:rPr>
                <a:t> </a:t>
              </a:r>
              <a:r>
                <a:rPr lang="fr-CH" sz="2000" b="1" dirty="0" err="1">
                  <a:solidFill>
                    <a:srgbClr val="0948CB"/>
                  </a:solidFill>
                </a:rPr>
                <a:t>missing</a:t>
              </a:r>
              <a:r>
                <a:rPr lang="fr-CH" sz="2000" b="1" dirty="0">
                  <a:solidFill>
                    <a:srgbClr val="0948CB"/>
                  </a:solidFill>
                </a:rPr>
                <a:t> values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4E51D53-9EF4-CF12-91B8-24520EFECD5F}"/>
                </a:ext>
              </a:extLst>
            </p:cNvPr>
            <p:cNvSpPr txBox="1"/>
            <p:nvPr/>
          </p:nvSpPr>
          <p:spPr>
            <a:xfrm>
              <a:off x="10066020" y="4111104"/>
              <a:ext cx="16637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H" sz="2000" b="1" dirty="0" err="1">
                  <a:solidFill>
                    <a:srgbClr val="0948CB"/>
                  </a:solidFill>
                </a:rPr>
                <a:t>Perform</a:t>
              </a:r>
              <a:r>
                <a:rPr lang="fr-CH" sz="2000" b="1" dirty="0">
                  <a:solidFill>
                    <a:srgbClr val="0948CB"/>
                  </a:solidFill>
                </a:rPr>
                <a:t> </a:t>
              </a:r>
              <a:r>
                <a:rPr lang="fr-CH" sz="2000" b="1" dirty="0" err="1">
                  <a:solidFill>
                    <a:srgbClr val="0948CB"/>
                  </a:solidFill>
                </a:rPr>
                <a:t>one-hot</a:t>
              </a:r>
              <a:r>
                <a:rPr lang="fr-CH" sz="2000" b="1" dirty="0">
                  <a:solidFill>
                    <a:srgbClr val="0948CB"/>
                  </a:solidFill>
                </a:rPr>
                <a:t> </a:t>
              </a:r>
              <a:r>
                <a:rPr lang="fr-CH" sz="2000" b="1" dirty="0" err="1">
                  <a:solidFill>
                    <a:srgbClr val="0948CB"/>
                  </a:solidFill>
                </a:rPr>
                <a:t>encoding</a:t>
              </a:r>
              <a:r>
                <a:rPr lang="fr-CH" sz="2000" b="1" dirty="0">
                  <a:solidFill>
                    <a:srgbClr val="0948CB"/>
                  </a:solidFill>
                </a:rPr>
                <a:t> on </a:t>
              </a:r>
              <a:r>
                <a:rPr lang="fr-CH" sz="2000" b="1" dirty="0" err="1">
                  <a:solidFill>
                    <a:srgbClr val="0948CB"/>
                  </a:solidFill>
                </a:rPr>
                <a:t>categorical</a:t>
              </a:r>
              <a:r>
                <a:rPr lang="fr-CH" sz="2000" b="1" dirty="0">
                  <a:solidFill>
                    <a:srgbClr val="0948CB"/>
                  </a:solidFill>
                </a:rPr>
                <a:t> data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2C4E94EB-B523-3FF2-5611-96E591BECB9E}"/>
                </a:ext>
              </a:extLst>
            </p:cNvPr>
            <p:cNvSpPr txBox="1"/>
            <p:nvPr/>
          </p:nvSpPr>
          <p:spPr>
            <a:xfrm>
              <a:off x="7020726" y="2103209"/>
              <a:ext cx="226187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CH" sz="1800" i="1" u="sng" dirty="0" err="1"/>
                <a:t>Numerical</a:t>
              </a:r>
              <a:r>
                <a:rPr lang="fr-CH" sz="1800" i="1" u="sng" dirty="0"/>
                <a:t> data</a:t>
              </a:r>
              <a:endParaRPr lang="fr-CH" i="1" u="sng" dirty="0"/>
            </a:p>
            <a:p>
              <a:pPr algn="ctr"/>
              <a:r>
                <a:rPr lang="fr-CH" sz="1800" i="1" dirty="0"/>
                <a:t>Replace by </a:t>
              </a:r>
              <a:r>
                <a:rPr lang="fr-CH" sz="1800" i="1" dirty="0" err="1"/>
                <a:t>mean</a:t>
              </a:r>
              <a:r>
                <a:rPr lang="fr-CH" sz="1800" i="1" dirty="0"/>
                <a:t> values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05A153CC-F7F9-7903-250C-D0E8AFECF2C3}"/>
                </a:ext>
              </a:extLst>
            </p:cNvPr>
            <p:cNvSpPr txBox="1"/>
            <p:nvPr/>
          </p:nvSpPr>
          <p:spPr>
            <a:xfrm>
              <a:off x="6862694" y="4310795"/>
              <a:ext cx="257793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CH" sz="1800" i="1" u="sng" dirty="0" err="1"/>
                <a:t>Categorical</a:t>
              </a:r>
              <a:r>
                <a:rPr lang="fr-CH" sz="1800" i="1" u="sng" dirty="0"/>
                <a:t> data</a:t>
              </a:r>
            </a:p>
            <a:p>
              <a:pPr algn="ctr"/>
              <a:r>
                <a:rPr lang="fr-CH" i="1" dirty="0"/>
                <a:t>R</a:t>
              </a:r>
              <a:r>
                <a:rPr lang="fr-CH" sz="1800" i="1" dirty="0"/>
                <a:t>eplace by </a:t>
              </a:r>
              <a:r>
                <a:rPr lang="fr-CH" sz="1800" i="1" dirty="0" err="1"/>
                <a:t>most</a:t>
              </a:r>
              <a:r>
                <a:rPr lang="fr-CH" sz="1800" i="1" dirty="0"/>
                <a:t> </a:t>
              </a:r>
              <a:r>
                <a:rPr lang="fr-CH" sz="1800" i="1" dirty="0" err="1"/>
                <a:t>frequent</a:t>
              </a:r>
              <a:r>
                <a:rPr lang="fr-CH" sz="1800" i="1" dirty="0"/>
                <a:t> occurrence or drop data</a:t>
              </a:r>
            </a:p>
          </p:txBody>
        </p: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EC5C95D6-12B6-14F2-36E4-DD363120595E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2032000" y="3563344"/>
              <a:ext cx="43942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3EDBFAB8-7775-309D-2099-0F6486FCE5F6}"/>
                </a:ext>
              </a:extLst>
            </p:cNvPr>
            <p:cNvCxnSpPr>
              <a:cxnSpLocks/>
              <a:stCxn id="7" idx="3"/>
              <a:endCxn id="9" idx="1"/>
            </p:cNvCxnSpPr>
            <p:nvPr/>
          </p:nvCxnSpPr>
          <p:spPr>
            <a:xfrm flipV="1">
              <a:off x="4135120" y="3563344"/>
              <a:ext cx="439421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 : en angle 27">
              <a:extLst>
                <a:ext uri="{FF2B5EF4-FFF2-40B4-BE49-F238E27FC236}">
                  <a16:creationId xmlns:a16="http://schemas.microsoft.com/office/drawing/2014/main" id="{BB7510A8-6B4E-4CA4-4016-7F9948D3D5A5}"/>
                </a:ext>
              </a:extLst>
            </p:cNvPr>
            <p:cNvCxnSpPr>
              <a:stCxn id="9" idx="3"/>
              <a:endCxn id="15" idx="1"/>
            </p:cNvCxnSpPr>
            <p:nvPr/>
          </p:nvCxnSpPr>
          <p:spPr>
            <a:xfrm>
              <a:off x="6390641" y="3563344"/>
              <a:ext cx="472053" cy="1209116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 : en angle 29">
              <a:extLst>
                <a:ext uri="{FF2B5EF4-FFF2-40B4-BE49-F238E27FC236}">
                  <a16:creationId xmlns:a16="http://schemas.microsoft.com/office/drawing/2014/main" id="{821F061E-37B5-F04A-ABB6-9F822F2D8215}"/>
                </a:ext>
              </a:extLst>
            </p:cNvPr>
            <p:cNvCxnSpPr>
              <a:stCxn id="9" idx="3"/>
              <a:endCxn id="13" idx="1"/>
            </p:cNvCxnSpPr>
            <p:nvPr/>
          </p:nvCxnSpPr>
          <p:spPr>
            <a:xfrm flipV="1">
              <a:off x="6390641" y="2564874"/>
              <a:ext cx="630085" cy="998470"/>
            </a:xfrm>
            <a:prstGeom prst="bentConnector3">
              <a:avLst>
                <a:gd name="adj1" fmla="val 371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>
              <a:extLst>
                <a:ext uri="{FF2B5EF4-FFF2-40B4-BE49-F238E27FC236}">
                  <a16:creationId xmlns:a16="http://schemas.microsoft.com/office/drawing/2014/main" id="{57E44F4D-FCF7-F4A3-2C62-2356825086B7}"/>
                </a:ext>
              </a:extLst>
            </p:cNvPr>
            <p:cNvCxnSpPr>
              <a:stCxn id="15" idx="3"/>
              <a:endCxn id="11" idx="1"/>
            </p:cNvCxnSpPr>
            <p:nvPr/>
          </p:nvCxnSpPr>
          <p:spPr>
            <a:xfrm>
              <a:off x="9440627" y="4772460"/>
              <a:ext cx="625393" cy="3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ZoneTexte 33">
            <a:extLst>
              <a:ext uri="{FF2B5EF4-FFF2-40B4-BE49-F238E27FC236}">
                <a16:creationId xmlns:a16="http://schemas.microsoft.com/office/drawing/2014/main" id="{6501A83B-79DE-6C32-0F09-F96F9A96949F}"/>
              </a:ext>
            </a:extLst>
          </p:cNvPr>
          <p:cNvSpPr txBox="1"/>
          <p:nvPr/>
        </p:nvSpPr>
        <p:spPr>
          <a:xfrm>
            <a:off x="743146" y="1393239"/>
            <a:ext cx="7662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/>
              <a:t>The </a:t>
            </a:r>
            <a:r>
              <a:rPr lang="fr-CH" sz="2400" b="1" dirty="0" err="1"/>
              <a:t>following</a:t>
            </a:r>
            <a:r>
              <a:rPr lang="fr-CH" sz="2400" b="1" dirty="0"/>
              <a:t> </a:t>
            </a:r>
            <a:r>
              <a:rPr lang="fr-CH" sz="2400" b="1" dirty="0" err="1"/>
              <a:t>flowchart</a:t>
            </a:r>
            <a:r>
              <a:rPr lang="fr-CH" sz="2400" b="1" dirty="0"/>
              <a:t> </a:t>
            </a:r>
            <a:r>
              <a:rPr lang="fr-CH" sz="2400" b="1" dirty="0" err="1"/>
              <a:t>was</a:t>
            </a:r>
            <a:r>
              <a:rPr lang="fr-CH" sz="2400" b="1" dirty="0"/>
              <a:t> </a:t>
            </a:r>
            <a:r>
              <a:rPr lang="fr-CH" sz="2400" b="1" dirty="0" err="1"/>
              <a:t>applied</a:t>
            </a:r>
            <a:r>
              <a:rPr lang="fr-CH" sz="2400" b="1" dirty="0"/>
              <a:t> for data </a:t>
            </a:r>
            <a:r>
              <a:rPr lang="fr-CH" sz="2400" b="1" dirty="0" err="1"/>
              <a:t>wrangling</a:t>
            </a:r>
            <a:r>
              <a:rPr lang="fr-CH" sz="24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A7592B5-4947-798D-A19A-FF47BD6CDFD3}"/>
              </a:ext>
            </a:extLst>
          </p:cNvPr>
          <p:cNvSpPr txBox="1"/>
          <p:nvPr/>
        </p:nvSpPr>
        <p:spPr>
          <a:xfrm>
            <a:off x="475647" y="5997512"/>
            <a:ext cx="10001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i="1" dirty="0"/>
              <a:t>GitHub URL: </a:t>
            </a:r>
            <a:r>
              <a:rPr lang="fr-CH" i="1" dirty="0">
                <a:hlinkClick r:id="rId3"/>
              </a:rPr>
              <a:t>https://github.com/tseesen/DataAnalysisProject/blob/main/Week2/jupyter-labs-eda-dataviz.ipynb.jupyterlite.ipynb</a:t>
            </a:r>
            <a:endParaRPr lang="fr-CH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C96D35D-BCC9-9AA6-056B-9B8C60FE33FB}"/>
              </a:ext>
            </a:extLst>
          </p:cNvPr>
          <p:cNvSpPr txBox="1"/>
          <p:nvPr/>
        </p:nvSpPr>
        <p:spPr>
          <a:xfrm>
            <a:off x="770011" y="1473200"/>
            <a:ext cx="8851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rgbClr val="0948CB"/>
                </a:solidFill>
              </a:rPr>
              <a:t>The </a:t>
            </a:r>
            <a:r>
              <a:rPr lang="fr-CH" sz="2000" b="1" dirty="0" err="1">
                <a:solidFill>
                  <a:srgbClr val="0948CB"/>
                </a:solidFill>
              </a:rPr>
              <a:t>effect</a:t>
            </a:r>
            <a:r>
              <a:rPr lang="fr-CH" sz="2000" b="1" dirty="0">
                <a:solidFill>
                  <a:srgbClr val="0948CB"/>
                </a:solidFill>
              </a:rPr>
              <a:t> of the </a:t>
            </a:r>
            <a:r>
              <a:rPr lang="fr-CH" sz="2000" b="1" dirty="0" err="1">
                <a:solidFill>
                  <a:srgbClr val="0948CB"/>
                </a:solidFill>
              </a:rPr>
              <a:t>following</a:t>
            </a:r>
            <a:r>
              <a:rPr lang="fr-CH" sz="2000" b="1" dirty="0">
                <a:solidFill>
                  <a:srgbClr val="0948CB"/>
                </a:solidFill>
              </a:rPr>
              <a:t> variables on landing </a:t>
            </a:r>
            <a:r>
              <a:rPr lang="fr-CH" sz="2000" b="1" dirty="0" err="1">
                <a:solidFill>
                  <a:srgbClr val="0948CB"/>
                </a:solidFill>
              </a:rPr>
              <a:t>success</a:t>
            </a:r>
            <a:r>
              <a:rPr lang="fr-CH" sz="2000" b="1" dirty="0">
                <a:solidFill>
                  <a:srgbClr val="0948CB"/>
                </a:solidFill>
              </a:rPr>
              <a:t> </a:t>
            </a:r>
            <a:r>
              <a:rPr lang="fr-CH" sz="2000" b="1" dirty="0" err="1">
                <a:solidFill>
                  <a:srgbClr val="0948CB"/>
                </a:solidFill>
              </a:rPr>
              <a:t>was</a:t>
            </a:r>
            <a:r>
              <a:rPr lang="fr-CH" sz="2000" b="1" dirty="0">
                <a:solidFill>
                  <a:srgbClr val="0948CB"/>
                </a:solidFill>
              </a:rPr>
              <a:t> </a:t>
            </a:r>
            <a:r>
              <a:rPr lang="fr-CH" sz="2000" b="1" dirty="0" err="1">
                <a:solidFill>
                  <a:srgbClr val="0948CB"/>
                </a:solidFill>
              </a:rPr>
              <a:t>assessed</a:t>
            </a:r>
            <a:r>
              <a:rPr lang="fr-CH" sz="2000" b="1" dirty="0">
                <a:solidFill>
                  <a:srgbClr val="0948CB"/>
                </a:solidFill>
              </a:rPr>
              <a:t> </a:t>
            </a:r>
            <a:r>
              <a:rPr lang="fr-CH" sz="2000" b="1" dirty="0" err="1">
                <a:solidFill>
                  <a:srgbClr val="0948CB"/>
                </a:solidFill>
              </a:rPr>
              <a:t>visually</a:t>
            </a:r>
            <a:r>
              <a:rPr lang="fr-CH" sz="2000" b="1" dirty="0">
                <a:solidFill>
                  <a:srgbClr val="0948CB"/>
                </a:solidFill>
              </a:rPr>
              <a:t>: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250B04A-799B-F0E9-031E-AFF18E23662D}"/>
              </a:ext>
            </a:extLst>
          </p:cNvPr>
          <p:cNvSpPr txBox="1"/>
          <p:nvPr/>
        </p:nvSpPr>
        <p:spPr>
          <a:xfrm>
            <a:off x="1350205" y="1859836"/>
            <a:ext cx="6116320" cy="120032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i="1" dirty="0"/>
              <a:t>Launch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i="1" dirty="0" err="1"/>
              <a:t>Payload</a:t>
            </a:r>
            <a:endParaRPr lang="fr-CH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i="1" dirty="0" err="1"/>
              <a:t>Orbit</a:t>
            </a:r>
            <a:r>
              <a:rPr lang="fr-CH" i="1" dirty="0"/>
              <a:t>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i="1" dirty="0" err="1"/>
              <a:t>Year</a:t>
            </a:r>
            <a:endParaRPr lang="fr-CH" i="1" dirty="0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38F3D3F3-C506-6449-926D-28E6621D8965}"/>
              </a:ext>
            </a:extLst>
          </p:cNvPr>
          <p:cNvGrpSpPr/>
          <p:nvPr/>
        </p:nvGrpSpPr>
        <p:grpSpPr>
          <a:xfrm>
            <a:off x="674761" y="3123635"/>
            <a:ext cx="5973040" cy="646331"/>
            <a:chOff x="892140" y="3022133"/>
            <a:chExt cx="5973040" cy="646331"/>
          </a:xfrm>
        </p:grpSpPr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E9A26232-91E9-ADE6-9825-C7B021854DF0}"/>
                </a:ext>
              </a:extLst>
            </p:cNvPr>
            <p:cNvGrpSpPr/>
            <p:nvPr/>
          </p:nvGrpSpPr>
          <p:grpSpPr>
            <a:xfrm>
              <a:off x="892140" y="3064344"/>
              <a:ext cx="335936" cy="369332"/>
              <a:chOff x="2668557" y="3006757"/>
              <a:chExt cx="335936" cy="369332"/>
            </a:xfrm>
          </p:grpSpPr>
          <p:sp>
            <p:nvSpPr>
              <p:cNvPr id="10" name="Ellipse 9">
                <a:extLst>
                  <a:ext uri="{FF2B5EF4-FFF2-40B4-BE49-F238E27FC236}">
                    <a16:creationId xmlns:a16="http://schemas.microsoft.com/office/drawing/2014/main" id="{CF98D5CC-14FA-9391-C4C9-9CD93765B763}"/>
                  </a:ext>
                </a:extLst>
              </p:cNvPr>
              <p:cNvSpPr/>
              <p:nvPr/>
            </p:nvSpPr>
            <p:spPr>
              <a:xfrm>
                <a:off x="2672080" y="3029387"/>
                <a:ext cx="332413" cy="332413"/>
              </a:xfrm>
              <a:prstGeom prst="ellipse">
                <a:avLst/>
              </a:prstGeom>
              <a:solidFill>
                <a:srgbClr val="0948C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FAF56DD2-E16E-5B59-AAE5-194E34810E7C}"/>
                  </a:ext>
                </a:extLst>
              </p:cNvPr>
              <p:cNvSpPr txBox="1"/>
              <p:nvPr/>
            </p:nvSpPr>
            <p:spPr>
              <a:xfrm>
                <a:off x="2668557" y="3006757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b="1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1</a:t>
                </a:r>
              </a:p>
            </p:txBody>
          </p:sp>
        </p:grp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5B82A36B-0089-8EDD-5A30-84337FBD382B}"/>
                </a:ext>
              </a:extLst>
            </p:cNvPr>
            <p:cNvSpPr txBox="1"/>
            <p:nvPr/>
          </p:nvSpPr>
          <p:spPr>
            <a:xfrm>
              <a:off x="1350205" y="3022133"/>
              <a:ext cx="55149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b="1" dirty="0"/>
                <a:t>Flight </a:t>
              </a:r>
              <a:r>
                <a:rPr lang="fr-CH" b="1" dirty="0" err="1"/>
                <a:t>number</a:t>
              </a:r>
              <a:r>
                <a:rPr lang="fr-CH" b="1" dirty="0"/>
                <a:t> vs Launch site </a:t>
              </a:r>
              <a:r>
                <a:rPr lang="fr-CH" b="1" dirty="0" err="1"/>
                <a:t>scatter</a:t>
              </a:r>
              <a:r>
                <a:rPr lang="fr-CH" b="1" dirty="0"/>
                <a:t> plot</a:t>
              </a:r>
            </a:p>
            <a:p>
              <a:r>
                <a:rPr lang="fr-CH" i="1" dirty="0">
                  <a:solidFill>
                    <a:srgbClr val="3A6483"/>
                  </a:solidFill>
                </a:rPr>
                <a:t>Landing </a:t>
              </a:r>
              <a:r>
                <a:rPr lang="fr-CH" i="1" dirty="0" err="1">
                  <a:solidFill>
                    <a:srgbClr val="3A6483"/>
                  </a:solidFill>
                </a:rPr>
                <a:t>success</a:t>
              </a:r>
              <a:r>
                <a:rPr lang="fr-CH" i="1" dirty="0">
                  <a:solidFill>
                    <a:srgbClr val="3A6483"/>
                  </a:solidFill>
                </a:rPr>
                <a:t> </a:t>
              </a:r>
              <a:r>
                <a:rPr lang="fr-CH" i="1" dirty="0" err="1">
                  <a:solidFill>
                    <a:srgbClr val="3A6483"/>
                  </a:solidFill>
                </a:rPr>
                <a:t>indicated</a:t>
              </a:r>
              <a:r>
                <a:rPr lang="fr-CH" i="1" dirty="0">
                  <a:solidFill>
                    <a:srgbClr val="3A6483"/>
                  </a:solidFill>
                </a:rPr>
                <a:t> as point </a:t>
              </a:r>
              <a:r>
                <a:rPr lang="fr-CH" i="1" dirty="0" err="1">
                  <a:solidFill>
                    <a:srgbClr val="3A6483"/>
                  </a:solidFill>
                </a:rPr>
                <a:t>color</a:t>
              </a:r>
              <a:endParaRPr lang="fr-CH" i="1" dirty="0">
                <a:solidFill>
                  <a:srgbClr val="3A6483"/>
                </a:solidFill>
              </a:endParaRP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158EDA0B-BB33-3A09-56E1-16507A218942}"/>
              </a:ext>
            </a:extLst>
          </p:cNvPr>
          <p:cNvGrpSpPr/>
          <p:nvPr/>
        </p:nvGrpSpPr>
        <p:grpSpPr>
          <a:xfrm>
            <a:off x="674761" y="3993186"/>
            <a:ext cx="5973040" cy="646331"/>
            <a:chOff x="892140" y="3022133"/>
            <a:chExt cx="5973040" cy="646331"/>
          </a:xfrm>
        </p:grpSpPr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C48C7AAC-9D71-68D7-11C7-419D0BDFB7B0}"/>
                </a:ext>
              </a:extLst>
            </p:cNvPr>
            <p:cNvGrpSpPr/>
            <p:nvPr/>
          </p:nvGrpSpPr>
          <p:grpSpPr>
            <a:xfrm>
              <a:off x="892140" y="3064344"/>
              <a:ext cx="335936" cy="369332"/>
              <a:chOff x="2668557" y="3006757"/>
              <a:chExt cx="335936" cy="369332"/>
            </a:xfrm>
          </p:grpSpPr>
          <p:sp>
            <p:nvSpPr>
              <p:cNvPr id="17" name="Ellipse 16">
                <a:extLst>
                  <a:ext uri="{FF2B5EF4-FFF2-40B4-BE49-F238E27FC236}">
                    <a16:creationId xmlns:a16="http://schemas.microsoft.com/office/drawing/2014/main" id="{1A58F200-EC2E-8E40-83A5-55FDFA0B140F}"/>
                  </a:ext>
                </a:extLst>
              </p:cNvPr>
              <p:cNvSpPr/>
              <p:nvPr/>
            </p:nvSpPr>
            <p:spPr>
              <a:xfrm>
                <a:off x="2672080" y="3029387"/>
                <a:ext cx="332413" cy="332413"/>
              </a:xfrm>
              <a:prstGeom prst="ellipse">
                <a:avLst/>
              </a:prstGeom>
              <a:solidFill>
                <a:srgbClr val="0948C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EDEA0F81-EB65-AB46-62E2-E35CDFE1BB63}"/>
                  </a:ext>
                </a:extLst>
              </p:cNvPr>
              <p:cNvSpPr txBox="1"/>
              <p:nvPr/>
            </p:nvSpPr>
            <p:spPr>
              <a:xfrm>
                <a:off x="2668557" y="3006757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b="1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2</a:t>
                </a:r>
              </a:p>
            </p:txBody>
          </p:sp>
        </p:grp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6C66CA17-3297-39D6-6C73-59B2666FEE1A}"/>
                </a:ext>
              </a:extLst>
            </p:cNvPr>
            <p:cNvSpPr txBox="1"/>
            <p:nvPr/>
          </p:nvSpPr>
          <p:spPr>
            <a:xfrm>
              <a:off x="1350205" y="3022133"/>
              <a:ext cx="55149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b="1" dirty="0" err="1"/>
                <a:t>Payload</a:t>
              </a:r>
              <a:r>
                <a:rPr lang="fr-CH" b="1" dirty="0"/>
                <a:t> vs Launch site </a:t>
              </a:r>
              <a:r>
                <a:rPr lang="fr-CH" b="1" dirty="0" err="1"/>
                <a:t>scatter</a:t>
              </a:r>
              <a:r>
                <a:rPr lang="fr-CH" b="1" dirty="0"/>
                <a:t> plot</a:t>
              </a:r>
            </a:p>
            <a:p>
              <a:r>
                <a:rPr lang="fr-CH" i="1" dirty="0">
                  <a:solidFill>
                    <a:srgbClr val="3A6483"/>
                  </a:solidFill>
                </a:rPr>
                <a:t>Landing </a:t>
              </a:r>
              <a:r>
                <a:rPr lang="fr-CH" i="1" dirty="0" err="1">
                  <a:solidFill>
                    <a:srgbClr val="3A6483"/>
                  </a:solidFill>
                </a:rPr>
                <a:t>success</a:t>
              </a:r>
              <a:r>
                <a:rPr lang="fr-CH" i="1" dirty="0">
                  <a:solidFill>
                    <a:srgbClr val="3A6483"/>
                  </a:solidFill>
                </a:rPr>
                <a:t> </a:t>
              </a:r>
              <a:r>
                <a:rPr lang="fr-CH" i="1" dirty="0" err="1">
                  <a:solidFill>
                    <a:srgbClr val="3A6483"/>
                  </a:solidFill>
                </a:rPr>
                <a:t>indicated</a:t>
              </a:r>
              <a:r>
                <a:rPr lang="fr-CH" i="1" dirty="0">
                  <a:solidFill>
                    <a:srgbClr val="3A6483"/>
                  </a:solidFill>
                </a:rPr>
                <a:t> as point </a:t>
              </a:r>
              <a:r>
                <a:rPr lang="fr-CH" i="1" dirty="0" err="1">
                  <a:solidFill>
                    <a:srgbClr val="3A6483"/>
                  </a:solidFill>
                </a:rPr>
                <a:t>color</a:t>
              </a:r>
              <a:endParaRPr lang="fr-CH" i="1" dirty="0">
                <a:solidFill>
                  <a:srgbClr val="3A6483"/>
                </a:solidFill>
              </a:endParaRP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09166B3F-290B-A5A8-3899-E5FB0FB94B0B}"/>
              </a:ext>
            </a:extLst>
          </p:cNvPr>
          <p:cNvGrpSpPr/>
          <p:nvPr/>
        </p:nvGrpSpPr>
        <p:grpSpPr>
          <a:xfrm>
            <a:off x="674761" y="4816570"/>
            <a:ext cx="5973040" cy="646331"/>
            <a:chOff x="892140" y="3022133"/>
            <a:chExt cx="5973040" cy="646331"/>
          </a:xfrm>
        </p:grpSpPr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1CFAC536-6B11-A087-57C6-EB11AC0C06BB}"/>
                </a:ext>
              </a:extLst>
            </p:cNvPr>
            <p:cNvGrpSpPr/>
            <p:nvPr/>
          </p:nvGrpSpPr>
          <p:grpSpPr>
            <a:xfrm>
              <a:off x="892140" y="3064344"/>
              <a:ext cx="335936" cy="369332"/>
              <a:chOff x="2668557" y="3006757"/>
              <a:chExt cx="335936" cy="369332"/>
            </a:xfrm>
          </p:grpSpPr>
          <p:sp>
            <p:nvSpPr>
              <p:cNvPr id="22" name="Ellipse 21">
                <a:extLst>
                  <a:ext uri="{FF2B5EF4-FFF2-40B4-BE49-F238E27FC236}">
                    <a16:creationId xmlns:a16="http://schemas.microsoft.com/office/drawing/2014/main" id="{4433E55D-E559-8BA3-531D-BF17EB7EBF83}"/>
                  </a:ext>
                </a:extLst>
              </p:cNvPr>
              <p:cNvSpPr/>
              <p:nvPr/>
            </p:nvSpPr>
            <p:spPr>
              <a:xfrm>
                <a:off x="2672080" y="3029387"/>
                <a:ext cx="332413" cy="332413"/>
              </a:xfrm>
              <a:prstGeom prst="ellipse">
                <a:avLst/>
              </a:prstGeom>
              <a:solidFill>
                <a:srgbClr val="0948C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4A1CE62B-7BC0-AD30-E95F-88B36D90F518}"/>
                  </a:ext>
                </a:extLst>
              </p:cNvPr>
              <p:cNvSpPr txBox="1"/>
              <p:nvPr/>
            </p:nvSpPr>
            <p:spPr>
              <a:xfrm>
                <a:off x="2668557" y="3006757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b="1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3</a:t>
                </a:r>
              </a:p>
            </p:txBody>
          </p:sp>
        </p:grp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1DCFA731-98F8-6677-855D-C03D6C4EC84A}"/>
                </a:ext>
              </a:extLst>
            </p:cNvPr>
            <p:cNvSpPr txBox="1"/>
            <p:nvPr/>
          </p:nvSpPr>
          <p:spPr>
            <a:xfrm>
              <a:off x="1350205" y="3022133"/>
              <a:ext cx="55149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b="1" dirty="0" err="1"/>
                <a:t>Average</a:t>
              </a:r>
              <a:r>
                <a:rPr lang="fr-CH" b="1" dirty="0"/>
                <a:t> </a:t>
              </a:r>
              <a:r>
                <a:rPr lang="fr-CH" b="1" dirty="0" err="1"/>
                <a:t>success</a:t>
              </a:r>
              <a:r>
                <a:rPr lang="fr-CH" b="1" dirty="0"/>
                <a:t> rate per </a:t>
              </a:r>
              <a:r>
                <a:rPr lang="fr-CH" b="1" dirty="0" err="1"/>
                <a:t>orbit</a:t>
              </a:r>
              <a:r>
                <a:rPr lang="fr-CH" b="1" dirty="0"/>
                <a:t> type</a:t>
              </a:r>
            </a:p>
            <a:p>
              <a:r>
                <a:rPr lang="fr-CH" i="1" dirty="0" err="1">
                  <a:solidFill>
                    <a:srgbClr val="3A6483"/>
                  </a:solidFill>
                </a:rPr>
                <a:t>Plotted</a:t>
              </a:r>
              <a:r>
                <a:rPr lang="fr-CH" i="1" dirty="0">
                  <a:solidFill>
                    <a:srgbClr val="3A6483"/>
                  </a:solidFill>
                </a:rPr>
                <a:t> as bar chart</a:t>
              </a: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C7B42D22-77C0-DEDE-A368-BA3F8782207E}"/>
              </a:ext>
            </a:extLst>
          </p:cNvPr>
          <p:cNvGrpSpPr/>
          <p:nvPr/>
        </p:nvGrpSpPr>
        <p:grpSpPr>
          <a:xfrm>
            <a:off x="6218960" y="3121236"/>
            <a:ext cx="5973040" cy="646331"/>
            <a:chOff x="892140" y="3022133"/>
            <a:chExt cx="5973040" cy="646331"/>
          </a:xfrm>
        </p:grpSpPr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8BACF67C-A521-1AB4-E553-E0245709EAFE}"/>
                </a:ext>
              </a:extLst>
            </p:cNvPr>
            <p:cNvGrpSpPr/>
            <p:nvPr/>
          </p:nvGrpSpPr>
          <p:grpSpPr>
            <a:xfrm>
              <a:off x="892140" y="3064344"/>
              <a:ext cx="335936" cy="369332"/>
              <a:chOff x="2668557" y="3006757"/>
              <a:chExt cx="335936" cy="369332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39F08C0C-1321-268C-F22A-BD1FEA39F6A0}"/>
                  </a:ext>
                </a:extLst>
              </p:cNvPr>
              <p:cNvSpPr/>
              <p:nvPr/>
            </p:nvSpPr>
            <p:spPr>
              <a:xfrm>
                <a:off x="2672080" y="3029387"/>
                <a:ext cx="332413" cy="332413"/>
              </a:xfrm>
              <a:prstGeom prst="ellipse">
                <a:avLst/>
              </a:prstGeom>
              <a:solidFill>
                <a:srgbClr val="0948C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308AF849-0595-4862-F84C-F058341E1FE5}"/>
                  </a:ext>
                </a:extLst>
              </p:cNvPr>
              <p:cNvSpPr txBox="1"/>
              <p:nvPr/>
            </p:nvSpPr>
            <p:spPr>
              <a:xfrm>
                <a:off x="2668557" y="3006757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b="1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4</a:t>
                </a:r>
              </a:p>
            </p:txBody>
          </p:sp>
        </p:grp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A54F9C6A-8CDB-B996-DCD7-1F091A586273}"/>
                </a:ext>
              </a:extLst>
            </p:cNvPr>
            <p:cNvSpPr txBox="1"/>
            <p:nvPr/>
          </p:nvSpPr>
          <p:spPr>
            <a:xfrm>
              <a:off x="1350205" y="3022133"/>
              <a:ext cx="55149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b="1" dirty="0"/>
                <a:t>Flight </a:t>
              </a:r>
              <a:r>
                <a:rPr lang="fr-CH" b="1" dirty="0" err="1"/>
                <a:t>number</a:t>
              </a:r>
              <a:r>
                <a:rPr lang="fr-CH" b="1" dirty="0"/>
                <a:t> vs </a:t>
              </a:r>
              <a:r>
                <a:rPr lang="fr-CH" b="1" dirty="0" err="1"/>
                <a:t>Orbit</a:t>
              </a:r>
              <a:r>
                <a:rPr lang="fr-CH" b="1" dirty="0"/>
                <a:t> type </a:t>
              </a:r>
              <a:r>
                <a:rPr lang="fr-CH" b="1" dirty="0" err="1"/>
                <a:t>scatter</a:t>
              </a:r>
              <a:r>
                <a:rPr lang="fr-CH" b="1" dirty="0"/>
                <a:t> plot</a:t>
              </a:r>
            </a:p>
            <a:p>
              <a:r>
                <a:rPr lang="fr-CH" i="1" dirty="0">
                  <a:solidFill>
                    <a:srgbClr val="3A6483"/>
                  </a:solidFill>
                </a:rPr>
                <a:t>Landing </a:t>
              </a:r>
              <a:r>
                <a:rPr lang="fr-CH" i="1" dirty="0" err="1">
                  <a:solidFill>
                    <a:srgbClr val="3A6483"/>
                  </a:solidFill>
                </a:rPr>
                <a:t>success</a:t>
              </a:r>
              <a:r>
                <a:rPr lang="fr-CH" i="1" dirty="0">
                  <a:solidFill>
                    <a:srgbClr val="3A6483"/>
                  </a:solidFill>
                </a:rPr>
                <a:t> </a:t>
              </a:r>
              <a:r>
                <a:rPr lang="fr-CH" i="1" dirty="0" err="1">
                  <a:solidFill>
                    <a:srgbClr val="3A6483"/>
                  </a:solidFill>
                </a:rPr>
                <a:t>indicated</a:t>
              </a:r>
              <a:r>
                <a:rPr lang="fr-CH" i="1" dirty="0">
                  <a:solidFill>
                    <a:srgbClr val="3A6483"/>
                  </a:solidFill>
                </a:rPr>
                <a:t> as point </a:t>
              </a:r>
              <a:r>
                <a:rPr lang="fr-CH" i="1" dirty="0" err="1">
                  <a:solidFill>
                    <a:srgbClr val="3A6483"/>
                  </a:solidFill>
                </a:rPr>
                <a:t>color</a:t>
              </a:r>
              <a:endParaRPr lang="fr-CH" i="1" dirty="0">
                <a:solidFill>
                  <a:srgbClr val="3A6483"/>
                </a:solidFill>
              </a:endParaRP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6498201C-6124-3401-7272-79C961FCDDC5}"/>
              </a:ext>
            </a:extLst>
          </p:cNvPr>
          <p:cNvGrpSpPr/>
          <p:nvPr/>
        </p:nvGrpSpPr>
        <p:grpSpPr>
          <a:xfrm>
            <a:off x="6218960" y="3990787"/>
            <a:ext cx="5973040" cy="646331"/>
            <a:chOff x="892140" y="3022133"/>
            <a:chExt cx="5973040" cy="646331"/>
          </a:xfrm>
        </p:grpSpPr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F915866C-8F02-E71E-A530-22FB0991B0D6}"/>
                </a:ext>
              </a:extLst>
            </p:cNvPr>
            <p:cNvGrpSpPr/>
            <p:nvPr/>
          </p:nvGrpSpPr>
          <p:grpSpPr>
            <a:xfrm>
              <a:off x="892140" y="3064344"/>
              <a:ext cx="335936" cy="369332"/>
              <a:chOff x="2668557" y="3006757"/>
              <a:chExt cx="335936" cy="369332"/>
            </a:xfrm>
          </p:grpSpPr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1FE70723-FAED-FD02-B700-EBE13B06C24C}"/>
                  </a:ext>
                </a:extLst>
              </p:cNvPr>
              <p:cNvSpPr/>
              <p:nvPr/>
            </p:nvSpPr>
            <p:spPr>
              <a:xfrm>
                <a:off x="2672080" y="3029387"/>
                <a:ext cx="332413" cy="332413"/>
              </a:xfrm>
              <a:prstGeom prst="ellipse">
                <a:avLst/>
              </a:prstGeom>
              <a:solidFill>
                <a:srgbClr val="0948C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141BF39C-812F-DE2C-EBA5-4AD1CEF62D40}"/>
                  </a:ext>
                </a:extLst>
              </p:cNvPr>
              <p:cNvSpPr txBox="1"/>
              <p:nvPr/>
            </p:nvSpPr>
            <p:spPr>
              <a:xfrm>
                <a:off x="2668557" y="3006757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b="1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5</a:t>
                </a:r>
              </a:p>
            </p:txBody>
          </p:sp>
        </p:grp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95EF3115-1B94-6BFB-9780-AB74747AF959}"/>
                </a:ext>
              </a:extLst>
            </p:cNvPr>
            <p:cNvSpPr txBox="1"/>
            <p:nvPr/>
          </p:nvSpPr>
          <p:spPr>
            <a:xfrm>
              <a:off x="1350205" y="3022133"/>
              <a:ext cx="55149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b="1" dirty="0" err="1"/>
                <a:t>Payload</a:t>
              </a:r>
              <a:r>
                <a:rPr lang="fr-CH" b="1" dirty="0"/>
                <a:t> vs </a:t>
              </a:r>
              <a:r>
                <a:rPr lang="fr-CH" b="1" dirty="0" err="1"/>
                <a:t>Orbit</a:t>
              </a:r>
              <a:r>
                <a:rPr lang="fr-CH" b="1" dirty="0"/>
                <a:t> type </a:t>
              </a:r>
              <a:r>
                <a:rPr lang="fr-CH" b="1" dirty="0" err="1"/>
                <a:t>scatter</a:t>
              </a:r>
              <a:r>
                <a:rPr lang="fr-CH" b="1" dirty="0"/>
                <a:t> plot</a:t>
              </a:r>
            </a:p>
            <a:p>
              <a:r>
                <a:rPr lang="fr-CH" i="1" dirty="0">
                  <a:solidFill>
                    <a:srgbClr val="3A6483"/>
                  </a:solidFill>
                </a:rPr>
                <a:t>Landing </a:t>
              </a:r>
              <a:r>
                <a:rPr lang="fr-CH" i="1" dirty="0" err="1">
                  <a:solidFill>
                    <a:srgbClr val="3A6483"/>
                  </a:solidFill>
                </a:rPr>
                <a:t>success</a:t>
              </a:r>
              <a:r>
                <a:rPr lang="fr-CH" i="1" dirty="0">
                  <a:solidFill>
                    <a:srgbClr val="3A6483"/>
                  </a:solidFill>
                </a:rPr>
                <a:t> </a:t>
              </a:r>
              <a:r>
                <a:rPr lang="fr-CH" i="1" dirty="0" err="1">
                  <a:solidFill>
                    <a:srgbClr val="3A6483"/>
                  </a:solidFill>
                </a:rPr>
                <a:t>indicated</a:t>
              </a:r>
              <a:r>
                <a:rPr lang="fr-CH" i="1" dirty="0">
                  <a:solidFill>
                    <a:srgbClr val="3A6483"/>
                  </a:solidFill>
                </a:rPr>
                <a:t> as point </a:t>
              </a:r>
              <a:r>
                <a:rPr lang="fr-CH" i="1" dirty="0" err="1">
                  <a:solidFill>
                    <a:srgbClr val="3A6483"/>
                  </a:solidFill>
                </a:rPr>
                <a:t>color</a:t>
              </a:r>
              <a:endParaRPr lang="fr-CH" i="1" dirty="0">
                <a:solidFill>
                  <a:srgbClr val="3A6483"/>
                </a:solidFill>
              </a:endParaRPr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9C6B1C9F-1580-BB08-5986-8FAC411C3365}"/>
              </a:ext>
            </a:extLst>
          </p:cNvPr>
          <p:cNvGrpSpPr/>
          <p:nvPr/>
        </p:nvGrpSpPr>
        <p:grpSpPr>
          <a:xfrm>
            <a:off x="6218960" y="4814171"/>
            <a:ext cx="5973040" cy="646331"/>
            <a:chOff x="892140" y="3022133"/>
            <a:chExt cx="5973040" cy="646331"/>
          </a:xfrm>
        </p:grpSpPr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4D5EE706-612E-50D6-61ED-76E48595378D}"/>
                </a:ext>
              </a:extLst>
            </p:cNvPr>
            <p:cNvGrpSpPr/>
            <p:nvPr/>
          </p:nvGrpSpPr>
          <p:grpSpPr>
            <a:xfrm>
              <a:off x="892140" y="3064344"/>
              <a:ext cx="335936" cy="369332"/>
              <a:chOff x="2668557" y="3006757"/>
              <a:chExt cx="335936" cy="369332"/>
            </a:xfrm>
          </p:grpSpPr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18C0A7AF-9253-AFFE-B76E-D6C80133156B}"/>
                  </a:ext>
                </a:extLst>
              </p:cNvPr>
              <p:cNvSpPr/>
              <p:nvPr/>
            </p:nvSpPr>
            <p:spPr>
              <a:xfrm>
                <a:off x="2672080" y="3029387"/>
                <a:ext cx="332413" cy="332413"/>
              </a:xfrm>
              <a:prstGeom prst="ellipse">
                <a:avLst/>
              </a:prstGeom>
              <a:solidFill>
                <a:srgbClr val="0948C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D6D0E90C-B3B9-E6AF-ACC3-5ABA4AF52C17}"/>
                  </a:ext>
                </a:extLst>
              </p:cNvPr>
              <p:cNvSpPr txBox="1"/>
              <p:nvPr/>
            </p:nvSpPr>
            <p:spPr>
              <a:xfrm>
                <a:off x="2668557" y="3006757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b="1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6</a:t>
                </a:r>
              </a:p>
            </p:txBody>
          </p:sp>
        </p:grp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6642B329-E5AA-B9EF-16C8-E26EFBBD0F91}"/>
                </a:ext>
              </a:extLst>
            </p:cNvPr>
            <p:cNvSpPr txBox="1"/>
            <p:nvPr/>
          </p:nvSpPr>
          <p:spPr>
            <a:xfrm>
              <a:off x="1350205" y="3022133"/>
              <a:ext cx="55149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b="1" dirty="0" err="1"/>
                <a:t>Average</a:t>
              </a:r>
              <a:r>
                <a:rPr lang="fr-CH" b="1" dirty="0"/>
                <a:t> </a:t>
              </a:r>
              <a:r>
                <a:rPr lang="fr-CH" b="1" dirty="0" err="1"/>
                <a:t>success</a:t>
              </a:r>
              <a:r>
                <a:rPr lang="fr-CH" b="1" dirty="0"/>
                <a:t> rate per </a:t>
              </a:r>
              <a:r>
                <a:rPr lang="fr-CH" b="1" dirty="0" err="1"/>
                <a:t>year</a:t>
              </a:r>
              <a:endParaRPr lang="fr-CH" b="1" dirty="0"/>
            </a:p>
            <a:p>
              <a:r>
                <a:rPr lang="fr-CH" i="1" dirty="0" err="1">
                  <a:solidFill>
                    <a:srgbClr val="3A6483"/>
                  </a:solidFill>
                </a:rPr>
                <a:t>Plotted</a:t>
              </a:r>
              <a:r>
                <a:rPr lang="fr-CH" i="1" dirty="0">
                  <a:solidFill>
                    <a:srgbClr val="3A6483"/>
                  </a:solidFill>
                </a:rPr>
                <a:t> as line chart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98636" y="2571008"/>
            <a:ext cx="4440165" cy="208734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of all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Sample of mission data for sites starting with CCA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mass for boosters launched by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for booster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successful ground landing date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01B6775-487B-A453-DF89-51DF1BAC5FB2}"/>
              </a:ext>
            </a:extLst>
          </p:cNvPr>
          <p:cNvSpPr txBox="1"/>
          <p:nvPr/>
        </p:nvSpPr>
        <p:spPr>
          <a:xfrm>
            <a:off x="770011" y="1860295"/>
            <a:ext cx="9364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solidFill>
                  <a:srgbClr val="0948CB"/>
                </a:solidFill>
              </a:rPr>
              <a:t>The </a:t>
            </a:r>
            <a:r>
              <a:rPr lang="fr-CH" sz="2400" b="1" dirty="0" err="1">
                <a:solidFill>
                  <a:srgbClr val="0948CB"/>
                </a:solidFill>
              </a:rPr>
              <a:t>following</a:t>
            </a:r>
            <a:r>
              <a:rPr lang="fr-CH" sz="2400" b="1" dirty="0">
                <a:solidFill>
                  <a:srgbClr val="0948CB"/>
                </a:solidFill>
              </a:rPr>
              <a:t> SQL </a:t>
            </a:r>
            <a:r>
              <a:rPr lang="fr-CH" sz="2400" b="1" dirty="0" err="1">
                <a:solidFill>
                  <a:srgbClr val="0948CB"/>
                </a:solidFill>
              </a:rPr>
              <a:t>requests</a:t>
            </a:r>
            <a:r>
              <a:rPr lang="fr-CH" sz="2400" b="1" dirty="0">
                <a:solidFill>
                  <a:srgbClr val="0948CB"/>
                </a:solidFill>
              </a:rPr>
              <a:t> </a:t>
            </a:r>
            <a:r>
              <a:rPr lang="fr-CH" sz="2400" b="1" dirty="0" err="1">
                <a:solidFill>
                  <a:srgbClr val="0948CB"/>
                </a:solidFill>
              </a:rPr>
              <a:t>were</a:t>
            </a:r>
            <a:r>
              <a:rPr lang="fr-CH" sz="2400" b="1" dirty="0">
                <a:solidFill>
                  <a:srgbClr val="0948CB"/>
                </a:solidFill>
              </a:rPr>
              <a:t> </a:t>
            </a:r>
            <a:r>
              <a:rPr lang="fr-CH" sz="2400" b="1" dirty="0" err="1">
                <a:solidFill>
                  <a:srgbClr val="0948CB"/>
                </a:solidFill>
              </a:rPr>
              <a:t>performed</a:t>
            </a:r>
            <a:r>
              <a:rPr lang="fr-CH" sz="2400" b="1" dirty="0">
                <a:solidFill>
                  <a:srgbClr val="0948CB"/>
                </a:solidFill>
              </a:rPr>
              <a:t> to output and </a:t>
            </a:r>
            <a:r>
              <a:rPr lang="fr-CH" sz="2400" b="1" dirty="0" err="1">
                <a:solidFill>
                  <a:srgbClr val="0948CB"/>
                </a:solidFill>
              </a:rPr>
              <a:t>assess</a:t>
            </a:r>
            <a:r>
              <a:rPr lang="fr-CH" sz="2400" b="1" dirty="0">
                <a:solidFill>
                  <a:srgbClr val="0948CB"/>
                </a:solidFill>
              </a:rPr>
              <a:t> data: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8755564-7E46-2486-90A4-BB581DDD7BDD}"/>
              </a:ext>
            </a:extLst>
          </p:cNvPr>
          <p:cNvSpPr txBox="1"/>
          <p:nvPr/>
        </p:nvSpPr>
        <p:spPr>
          <a:xfrm>
            <a:off x="6172201" y="2566823"/>
            <a:ext cx="4933950" cy="231858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14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Booster versions for successful missions with a payload between 4000 and 6000 kg</a:t>
            </a:r>
          </a:p>
          <a:p>
            <a:r>
              <a:rPr lang="en-US" dirty="0"/>
              <a:t>Total number of successful and failed missions</a:t>
            </a:r>
          </a:p>
          <a:p>
            <a:r>
              <a:rPr lang="en-US" dirty="0"/>
              <a:t>List of all boosters having carried the maximal payload</a:t>
            </a:r>
          </a:p>
          <a:p>
            <a:r>
              <a:rPr lang="en-US" dirty="0"/>
              <a:t>Launch records with failed landing in 2015</a:t>
            </a:r>
          </a:p>
          <a:p>
            <a:r>
              <a:rPr lang="en-US" dirty="0"/>
              <a:t>Ranked landing outcomes for launches between 2010.06.04 and 2017.03.20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0AE815E-8982-E47A-0778-4042C19F8C42}"/>
              </a:ext>
            </a:extLst>
          </p:cNvPr>
          <p:cNvSpPr txBox="1"/>
          <p:nvPr/>
        </p:nvSpPr>
        <p:spPr>
          <a:xfrm>
            <a:off x="475647" y="5997512"/>
            <a:ext cx="10001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i="1" dirty="0"/>
              <a:t>GitHub URL: </a:t>
            </a:r>
            <a:r>
              <a:rPr lang="fr-CH" i="1" dirty="0">
                <a:hlinkClick r:id="rId3"/>
              </a:rPr>
              <a:t>https://github.com/tseesen/DataAnalysisProject/blob/main/Week2/jupyter-labs-eda-sql-coursera_sqllite.ipynb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2742177"/>
            <a:ext cx="10515600" cy="240882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following objects were added on the map: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Markers, circle and labels indicating launch site positions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 clusters containing all launches for each site with a color discrimination for successful landing or not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 for assessing the proximity of a selected launch site to given landmarks: Line and marker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D4B3FEE-5ECE-A2B2-8AA5-5E3D1B25A2C7}"/>
              </a:ext>
            </a:extLst>
          </p:cNvPr>
          <p:cNvSpPr txBox="1"/>
          <p:nvPr/>
        </p:nvSpPr>
        <p:spPr>
          <a:xfrm>
            <a:off x="475647" y="5710616"/>
            <a:ext cx="9722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i="1" dirty="0"/>
              <a:t>GitHub URL: </a:t>
            </a:r>
            <a:r>
              <a:rPr lang="fr-CH" i="1" dirty="0">
                <a:hlinkClick r:id="rId3"/>
              </a:rPr>
              <a:t>https://nbviewer.org/github/tseesen/DataAnalysisProject/blob/main/Week3/lab_jupyter_launch_site_location.jupyterlite.ipynb?flush_cache=true</a:t>
            </a:r>
            <a:endParaRPr lang="fr-CH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31079C1-93ED-56F3-3432-4378E6956843}"/>
              </a:ext>
            </a:extLst>
          </p:cNvPr>
          <p:cNvSpPr txBox="1"/>
          <p:nvPr/>
        </p:nvSpPr>
        <p:spPr>
          <a:xfrm>
            <a:off x="770011" y="1596223"/>
            <a:ext cx="8851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 err="1">
                <a:solidFill>
                  <a:srgbClr val="0948CB"/>
                </a:solidFill>
              </a:rPr>
              <a:t>Creation</a:t>
            </a:r>
            <a:r>
              <a:rPr lang="fr-CH" sz="2400" b="1" dirty="0">
                <a:solidFill>
                  <a:srgbClr val="0948CB"/>
                </a:solidFill>
              </a:rPr>
              <a:t> of a </a:t>
            </a:r>
            <a:r>
              <a:rPr lang="fr-CH" sz="2400" b="1" dirty="0" err="1">
                <a:solidFill>
                  <a:srgbClr val="0948CB"/>
                </a:solidFill>
              </a:rPr>
              <a:t>Folium</a:t>
            </a:r>
            <a:r>
              <a:rPr lang="fr-CH" sz="2400" b="1" dirty="0">
                <a:solidFill>
                  <a:srgbClr val="0948CB"/>
                </a:solidFill>
              </a:rPr>
              <a:t> </a:t>
            </a:r>
            <a:r>
              <a:rPr lang="fr-CH" sz="2400" b="1" dirty="0" err="1">
                <a:solidFill>
                  <a:srgbClr val="0948CB"/>
                </a:solidFill>
              </a:rPr>
              <a:t>map</a:t>
            </a:r>
            <a:r>
              <a:rPr lang="fr-CH" sz="2400" b="1" dirty="0">
                <a:solidFill>
                  <a:srgbClr val="0948CB"/>
                </a:solidFill>
              </a:rPr>
              <a:t> to </a:t>
            </a:r>
            <a:r>
              <a:rPr lang="fr-CH" sz="2400" b="1" dirty="0" err="1">
                <a:solidFill>
                  <a:srgbClr val="0948CB"/>
                </a:solidFill>
              </a:rPr>
              <a:t>assess</a:t>
            </a:r>
            <a:r>
              <a:rPr lang="fr-CH" sz="2400" b="1" dirty="0">
                <a:solidFill>
                  <a:srgbClr val="0948CB"/>
                </a:solidFill>
              </a:rPr>
              <a:t> spatial data </a:t>
            </a:r>
            <a:r>
              <a:rPr lang="fr-CH" sz="2400" b="1" dirty="0" err="1">
                <a:solidFill>
                  <a:srgbClr val="0948CB"/>
                </a:solidFill>
              </a:rPr>
              <a:t>analysis</a:t>
            </a:r>
            <a:r>
              <a:rPr lang="fr-CH" sz="2400" b="1" dirty="0">
                <a:solidFill>
                  <a:srgbClr val="0948CB"/>
                </a:solidFill>
              </a:rPr>
              <a:t> </a:t>
            </a:r>
            <a:r>
              <a:rPr lang="fr-CH" sz="2400" b="1" dirty="0" err="1">
                <a:solidFill>
                  <a:srgbClr val="0948CB"/>
                </a:solidFill>
              </a:rPr>
              <a:t>regarding</a:t>
            </a:r>
            <a:r>
              <a:rPr lang="fr-CH" sz="2400" b="1" dirty="0">
                <a:solidFill>
                  <a:srgbClr val="0948CB"/>
                </a:solidFill>
              </a:rPr>
              <a:t> SpaceX launch sites</a:t>
            </a: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8135989-282C-E7E5-2254-468AA7659392}"/>
              </a:ext>
            </a:extLst>
          </p:cNvPr>
          <p:cNvSpPr txBox="1"/>
          <p:nvPr/>
        </p:nvSpPr>
        <p:spPr>
          <a:xfrm>
            <a:off x="770011" y="1596223"/>
            <a:ext cx="8851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 err="1">
                <a:solidFill>
                  <a:srgbClr val="0948CB"/>
                </a:solidFill>
              </a:rPr>
              <a:t>Creation</a:t>
            </a:r>
            <a:r>
              <a:rPr lang="fr-CH" sz="2400" b="1" dirty="0">
                <a:solidFill>
                  <a:srgbClr val="0948CB"/>
                </a:solidFill>
              </a:rPr>
              <a:t> of a Python </a:t>
            </a:r>
            <a:r>
              <a:rPr lang="fr-CH" sz="2400" b="1" dirty="0" err="1">
                <a:solidFill>
                  <a:srgbClr val="0948CB"/>
                </a:solidFill>
              </a:rPr>
              <a:t>dashboard</a:t>
            </a:r>
            <a:r>
              <a:rPr lang="fr-CH" sz="2400" b="1" dirty="0">
                <a:solidFill>
                  <a:srgbClr val="0948CB"/>
                </a:solidFill>
              </a:rPr>
              <a:t> to </a:t>
            </a:r>
            <a:r>
              <a:rPr lang="fr-CH" sz="2400" b="1" dirty="0" err="1">
                <a:solidFill>
                  <a:srgbClr val="0948CB"/>
                </a:solidFill>
              </a:rPr>
              <a:t>vinualize</a:t>
            </a:r>
            <a:r>
              <a:rPr lang="fr-CH" sz="2400" b="1" dirty="0">
                <a:solidFill>
                  <a:srgbClr val="0948CB"/>
                </a:solidFill>
              </a:rPr>
              <a:t> data </a:t>
            </a:r>
            <a:r>
              <a:rPr lang="fr-CH" sz="2400" b="1" dirty="0" err="1">
                <a:solidFill>
                  <a:srgbClr val="0948CB"/>
                </a:solidFill>
              </a:rPr>
              <a:t>dynamically</a:t>
            </a:r>
            <a:r>
              <a:rPr lang="fr-CH" sz="2400" b="1" dirty="0">
                <a:solidFill>
                  <a:srgbClr val="0948CB"/>
                </a:solidFill>
              </a:rPr>
              <a:t> </a:t>
            </a:r>
            <a:r>
              <a:rPr lang="fr-CH" sz="2400" b="1" dirty="0" err="1">
                <a:solidFill>
                  <a:srgbClr val="0948CB"/>
                </a:solidFill>
              </a:rPr>
              <a:t>using</a:t>
            </a:r>
            <a:r>
              <a:rPr lang="fr-CH" sz="2400" b="1" dirty="0">
                <a:solidFill>
                  <a:srgbClr val="0948CB"/>
                </a:solidFill>
              </a:rPr>
              <a:t> the Dash and </a:t>
            </a:r>
            <a:r>
              <a:rPr lang="fr-CH" sz="2400" b="1" dirty="0" err="1">
                <a:solidFill>
                  <a:srgbClr val="0948CB"/>
                </a:solidFill>
              </a:rPr>
              <a:t>Plotly</a:t>
            </a:r>
            <a:r>
              <a:rPr lang="fr-CH" sz="2400" b="1" dirty="0">
                <a:solidFill>
                  <a:srgbClr val="0948CB"/>
                </a:solidFill>
              </a:rPr>
              <a:t> </a:t>
            </a:r>
            <a:r>
              <a:rPr lang="fr-CH" sz="2400" b="1" dirty="0" err="1">
                <a:solidFill>
                  <a:srgbClr val="0948CB"/>
                </a:solidFill>
              </a:rPr>
              <a:t>libraries</a:t>
            </a:r>
            <a:endParaRPr lang="fr-CH" sz="2400" b="1" dirty="0">
              <a:solidFill>
                <a:srgbClr val="0948CB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CA8414-FCC9-5E7E-1FC7-4322BC12B652}"/>
              </a:ext>
            </a:extLst>
          </p:cNvPr>
          <p:cNvSpPr/>
          <p:nvPr/>
        </p:nvSpPr>
        <p:spPr>
          <a:xfrm>
            <a:off x="497840" y="3861708"/>
            <a:ext cx="1422400" cy="793501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Dashboard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9B459E4-E56D-17DC-1D84-C7BFC8C7A7BB}"/>
              </a:ext>
            </a:extLst>
          </p:cNvPr>
          <p:cNvSpPr txBox="1"/>
          <p:nvPr/>
        </p:nvSpPr>
        <p:spPr>
          <a:xfrm>
            <a:off x="475647" y="6045896"/>
            <a:ext cx="9722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i="1" dirty="0"/>
              <a:t>GitHub URL: </a:t>
            </a:r>
            <a:r>
              <a:rPr lang="fr-CH" i="1" dirty="0">
                <a:hlinkClick r:id="rId3"/>
              </a:rPr>
              <a:t>https://github.com/tseesen/DataAnalysisProject/blob/main/Week3/spacex_dash_app.py</a:t>
            </a:r>
            <a:endParaRPr lang="fr-CH" i="1" dirty="0"/>
          </a:p>
          <a:p>
            <a:endParaRPr lang="fr-C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0BBCAF-ADD7-3183-42B8-E889228B5178}"/>
              </a:ext>
            </a:extLst>
          </p:cNvPr>
          <p:cNvSpPr/>
          <p:nvPr/>
        </p:nvSpPr>
        <p:spPr>
          <a:xfrm>
            <a:off x="3078480" y="2987562"/>
            <a:ext cx="1422400" cy="793501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"All sites"</a:t>
            </a:r>
          </a:p>
          <a:p>
            <a:pPr algn="ctr"/>
            <a:r>
              <a:rPr lang="fr-CH" dirty="0" err="1"/>
              <a:t>view</a:t>
            </a:r>
            <a:endParaRPr lang="fr-C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77FDAF-077A-2878-F346-51B979A9C728}"/>
              </a:ext>
            </a:extLst>
          </p:cNvPr>
          <p:cNvSpPr/>
          <p:nvPr/>
        </p:nvSpPr>
        <p:spPr>
          <a:xfrm>
            <a:off x="3078480" y="4763643"/>
            <a:ext cx="1422400" cy="793501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 err="1"/>
              <a:t>View</a:t>
            </a:r>
            <a:r>
              <a:rPr lang="fr-CH" dirty="0"/>
              <a:t> for a </a:t>
            </a:r>
            <a:r>
              <a:rPr lang="fr-CH" dirty="0" err="1"/>
              <a:t>given</a:t>
            </a:r>
            <a:r>
              <a:rPr lang="fr-CH" dirty="0"/>
              <a:t> launch site</a:t>
            </a:r>
          </a:p>
        </p:txBody>
      </p:sp>
      <p:cxnSp>
        <p:nvCxnSpPr>
          <p:cNvPr id="14" name="Connecteur : en angle 13">
            <a:extLst>
              <a:ext uri="{FF2B5EF4-FFF2-40B4-BE49-F238E27FC236}">
                <a16:creationId xmlns:a16="http://schemas.microsoft.com/office/drawing/2014/main" id="{F41A29BB-8330-732A-4546-71583ECF030E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1920240" y="3384313"/>
            <a:ext cx="1158240" cy="87414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 : en angle 17">
            <a:extLst>
              <a:ext uri="{FF2B5EF4-FFF2-40B4-BE49-F238E27FC236}">
                <a16:creationId xmlns:a16="http://schemas.microsoft.com/office/drawing/2014/main" id="{A23EE9F5-0626-11C9-FD7C-24A28608F2AB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1920240" y="4258459"/>
            <a:ext cx="1158240" cy="90193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820D291B-5A09-372B-D84D-FA33F440314A}"/>
              </a:ext>
            </a:extLst>
          </p:cNvPr>
          <p:cNvSpPr txBox="1"/>
          <p:nvPr/>
        </p:nvSpPr>
        <p:spPr>
          <a:xfrm>
            <a:off x="4500880" y="2919917"/>
            <a:ext cx="6522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Pie chart </a:t>
            </a:r>
            <a:r>
              <a:rPr lang="fr-CH" dirty="0" err="1"/>
              <a:t>showing</a:t>
            </a:r>
            <a:r>
              <a:rPr lang="fr-CH" dirty="0"/>
              <a:t> the distribution of </a:t>
            </a:r>
            <a:r>
              <a:rPr lang="fr-CH" dirty="0" err="1"/>
              <a:t>successful</a:t>
            </a:r>
            <a:r>
              <a:rPr lang="fr-CH" dirty="0"/>
              <a:t> </a:t>
            </a:r>
            <a:r>
              <a:rPr lang="fr-CH" dirty="0" err="1"/>
              <a:t>launches</a:t>
            </a:r>
            <a:r>
              <a:rPr lang="fr-CH" dirty="0"/>
              <a:t> per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err="1"/>
              <a:t>Scatter</a:t>
            </a:r>
            <a:r>
              <a:rPr lang="fr-CH" dirty="0"/>
              <a:t> plot </a:t>
            </a:r>
            <a:r>
              <a:rPr lang="fr-CH" dirty="0" err="1"/>
              <a:t>showing</a:t>
            </a:r>
            <a:r>
              <a:rPr lang="fr-CH" dirty="0"/>
              <a:t> launch </a:t>
            </a:r>
            <a:r>
              <a:rPr lang="fr-CH" dirty="0" err="1"/>
              <a:t>success</a:t>
            </a:r>
            <a:r>
              <a:rPr lang="fr-CH" dirty="0"/>
              <a:t> </a:t>
            </a:r>
            <a:r>
              <a:rPr lang="fr-CH" dirty="0" err="1"/>
              <a:t>status</a:t>
            </a:r>
            <a:r>
              <a:rPr lang="fr-CH" dirty="0"/>
              <a:t> </a:t>
            </a:r>
            <a:r>
              <a:rPr lang="fr-CH" dirty="0" err="1"/>
              <a:t>depending</a:t>
            </a:r>
            <a:r>
              <a:rPr lang="fr-CH" dirty="0"/>
              <a:t> on </a:t>
            </a:r>
            <a:r>
              <a:rPr lang="fr-CH" dirty="0" err="1"/>
              <a:t>payload</a:t>
            </a:r>
            <a:r>
              <a:rPr lang="fr-CH" dirty="0"/>
              <a:t> mass for all sites 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D419C25-A9F9-C9C9-175E-9ED4550D9BFE}"/>
              </a:ext>
            </a:extLst>
          </p:cNvPr>
          <p:cNvSpPr txBox="1"/>
          <p:nvPr/>
        </p:nvSpPr>
        <p:spPr>
          <a:xfrm>
            <a:off x="4500880" y="4837227"/>
            <a:ext cx="6784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Pie chart </a:t>
            </a:r>
            <a:r>
              <a:rPr lang="fr-CH" dirty="0" err="1"/>
              <a:t>showing</a:t>
            </a:r>
            <a:r>
              <a:rPr lang="fr-CH" dirty="0"/>
              <a:t> the percentage of </a:t>
            </a:r>
            <a:r>
              <a:rPr lang="fr-CH" dirty="0" err="1"/>
              <a:t>successful</a:t>
            </a:r>
            <a:r>
              <a:rPr lang="fr-CH" dirty="0"/>
              <a:t> </a:t>
            </a:r>
            <a:r>
              <a:rPr lang="fr-CH" dirty="0" err="1"/>
              <a:t>launches</a:t>
            </a:r>
            <a:r>
              <a:rPr lang="fr-CH" dirty="0"/>
              <a:t> for the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err="1"/>
              <a:t>Scatter</a:t>
            </a:r>
            <a:r>
              <a:rPr lang="fr-CH" dirty="0"/>
              <a:t> plot </a:t>
            </a:r>
            <a:r>
              <a:rPr lang="fr-CH" dirty="0" err="1"/>
              <a:t>showing</a:t>
            </a:r>
            <a:r>
              <a:rPr lang="fr-CH" dirty="0"/>
              <a:t> launch </a:t>
            </a:r>
            <a:r>
              <a:rPr lang="fr-CH" dirty="0" err="1"/>
              <a:t>success</a:t>
            </a:r>
            <a:r>
              <a:rPr lang="fr-CH" dirty="0"/>
              <a:t> </a:t>
            </a:r>
            <a:r>
              <a:rPr lang="fr-CH" dirty="0" err="1"/>
              <a:t>status</a:t>
            </a:r>
            <a:r>
              <a:rPr lang="fr-CH" dirty="0"/>
              <a:t> </a:t>
            </a:r>
            <a:r>
              <a:rPr lang="fr-CH" dirty="0" err="1"/>
              <a:t>depending</a:t>
            </a:r>
            <a:r>
              <a:rPr lang="fr-CH" dirty="0"/>
              <a:t> on </a:t>
            </a:r>
            <a:r>
              <a:rPr lang="fr-CH" dirty="0" err="1"/>
              <a:t>payload</a:t>
            </a:r>
            <a:r>
              <a:rPr lang="fr-CH" dirty="0"/>
              <a:t> mass for the site of </a:t>
            </a:r>
            <a:r>
              <a:rPr lang="fr-CH" dirty="0" err="1"/>
              <a:t>interest</a:t>
            </a:r>
            <a:r>
              <a:rPr lang="fr-CH" dirty="0"/>
              <a:t> 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FCA7419-C264-0C1D-48C8-6961A1E684FD}"/>
              </a:ext>
            </a:extLst>
          </p:cNvPr>
          <p:cNvSpPr txBox="1"/>
          <p:nvPr/>
        </p:nvSpPr>
        <p:spPr>
          <a:xfrm>
            <a:off x="770010" y="2522187"/>
            <a:ext cx="885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i="1" dirty="0"/>
              <a:t>Dashboard structure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E598801-1AF1-F092-67D0-C9CC2D6FD0D9}"/>
              </a:ext>
            </a:extLst>
          </p:cNvPr>
          <p:cNvSpPr txBox="1"/>
          <p:nvPr/>
        </p:nvSpPr>
        <p:spPr>
          <a:xfrm>
            <a:off x="475647" y="5715298"/>
            <a:ext cx="90544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i="1" dirty="0"/>
              <a:t>GitHub URL: </a:t>
            </a:r>
            <a:r>
              <a:rPr lang="fr-CH" i="1" dirty="0">
                <a:hlinkClick r:id="rId3"/>
              </a:rPr>
              <a:t>https://github.com/tseesen/DataAnalysisProject/blob/main/Week4/SpaceX_Machine_Learning_Prediction_Part_5.jupyterlite.ipynb</a:t>
            </a:r>
            <a:endParaRPr lang="fr-CH" i="1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347A7D6-F294-3610-60DD-787F870275D1}"/>
              </a:ext>
            </a:extLst>
          </p:cNvPr>
          <p:cNvSpPr txBox="1"/>
          <p:nvPr/>
        </p:nvSpPr>
        <p:spPr>
          <a:xfrm>
            <a:off x="770011" y="1335596"/>
            <a:ext cx="6754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solidFill>
                  <a:srgbClr val="0948CB"/>
                </a:solidFill>
              </a:rPr>
              <a:t>Four ML </a:t>
            </a:r>
            <a:r>
              <a:rPr lang="fr-CH" sz="2400" b="1" dirty="0" err="1">
                <a:solidFill>
                  <a:srgbClr val="0948CB"/>
                </a:solidFill>
              </a:rPr>
              <a:t>models</a:t>
            </a:r>
            <a:r>
              <a:rPr lang="fr-CH" sz="2400" b="1" dirty="0">
                <a:solidFill>
                  <a:srgbClr val="0948CB"/>
                </a:solidFill>
              </a:rPr>
              <a:t> </a:t>
            </a:r>
            <a:r>
              <a:rPr lang="fr-CH" sz="2400" b="1" dirty="0" err="1">
                <a:solidFill>
                  <a:srgbClr val="0948CB"/>
                </a:solidFill>
              </a:rPr>
              <a:t>were</a:t>
            </a:r>
            <a:r>
              <a:rPr lang="fr-CH" sz="2400" b="1" dirty="0">
                <a:solidFill>
                  <a:srgbClr val="0948CB"/>
                </a:solidFill>
              </a:rPr>
              <a:t> </a:t>
            </a:r>
            <a:r>
              <a:rPr lang="fr-CH" sz="2400" b="1" dirty="0" err="1">
                <a:solidFill>
                  <a:srgbClr val="0948CB"/>
                </a:solidFill>
              </a:rPr>
              <a:t>built</a:t>
            </a:r>
            <a:r>
              <a:rPr lang="fr-CH" sz="2400" b="1" dirty="0">
                <a:solidFill>
                  <a:srgbClr val="0948CB"/>
                </a:solidFill>
              </a:rPr>
              <a:t> for </a:t>
            </a:r>
            <a:r>
              <a:rPr lang="fr-CH" sz="2400" b="1" dirty="0" err="1">
                <a:solidFill>
                  <a:srgbClr val="0948CB"/>
                </a:solidFill>
              </a:rPr>
              <a:t>predictive</a:t>
            </a:r>
            <a:r>
              <a:rPr lang="fr-CH" sz="2400" b="1" dirty="0">
                <a:solidFill>
                  <a:srgbClr val="0948CB"/>
                </a:solidFill>
              </a:rPr>
              <a:t> </a:t>
            </a:r>
            <a:r>
              <a:rPr lang="fr-CH" sz="2400" b="1" dirty="0" err="1">
                <a:solidFill>
                  <a:srgbClr val="0948CB"/>
                </a:solidFill>
              </a:rPr>
              <a:t>analysis</a:t>
            </a:r>
            <a:r>
              <a:rPr lang="fr-CH" sz="2400" b="1" dirty="0">
                <a:solidFill>
                  <a:srgbClr val="0948CB"/>
                </a:solidFill>
              </a:rPr>
              <a:t>: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7A07D7C-B276-2770-BC32-0DC708641413}"/>
              </a:ext>
            </a:extLst>
          </p:cNvPr>
          <p:cNvSpPr txBox="1"/>
          <p:nvPr/>
        </p:nvSpPr>
        <p:spPr>
          <a:xfrm>
            <a:off x="925875" y="1796579"/>
            <a:ext cx="3221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i="1" dirty="0" err="1"/>
              <a:t>Logistic</a:t>
            </a:r>
            <a:r>
              <a:rPr lang="fr-CH" i="1" dirty="0"/>
              <a:t> </a:t>
            </a:r>
            <a:r>
              <a:rPr lang="fr-CH" i="1" dirty="0" err="1"/>
              <a:t>Regression</a:t>
            </a:r>
            <a:endParaRPr lang="fr-CH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i="1" dirty="0"/>
              <a:t>Support </a:t>
            </a:r>
            <a:r>
              <a:rPr lang="fr-CH" i="1" dirty="0" err="1"/>
              <a:t>Vector</a:t>
            </a:r>
            <a:r>
              <a:rPr lang="fr-CH" i="1" dirty="0"/>
              <a:t> Machine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398B056-5EC9-17DC-E63A-1C442AEAB773}"/>
              </a:ext>
            </a:extLst>
          </p:cNvPr>
          <p:cNvSpPr txBox="1"/>
          <p:nvPr/>
        </p:nvSpPr>
        <p:spPr>
          <a:xfrm>
            <a:off x="3969949" y="1796578"/>
            <a:ext cx="3221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i="1" dirty="0" err="1"/>
              <a:t>Decision</a:t>
            </a:r>
            <a:r>
              <a:rPr lang="fr-CH" i="1" dirty="0"/>
              <a:t> </a:t>
            </a:r>
            <a:r>
              <a:rPr lang="fr-CH" i="1" dirty="0" err="1"/>
              <a:t>Tree</a:t>
            </a:r>
            <a:r>
              <a:rPr lang="fr-CH" i="1" dirty="0"/>
              <a:t>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i="1" dirty="0"/>
              <a:t>K </a:t>
            </a:r>
            <a:r>
              <a:rPr lang="fr-CH" i="1" dirty="0" err="1"/>
              <a:t>Means</a:t>
            </a:r>
            <a:r>
              <a:rPr lang="fr-CH" i="1" dirty="0"/>
              <a:t> Model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33A6AA6-7FC3-4A0C-295E-9AF987549BAA}"/>
              </a:ext>
            </a:extLst>
          </p:cNvPr>
          <p:cNvSpPr txBox="1"/>
          <p:nvPr/>
        </p:nvSpPr>
        <p:spPr>
          <a:xfrm>
            <a:off x="770010" y="2870591"/>
            <a:ext cx="8099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solidFill>
                  <a:srgbClr val="0948CB"/>
                </a:solidFill>
              </a:rPr>
              <a:t>For all </a:t>
            </a:r>
            <a:r>
              <a:rPr lang="fr-CH" sz="2400" b="1" dirty="0" err="1">
                <a:solidFill>
                  <a:srgbClr val="0948CB"/>
                </a:solidFill>
              </a:rPr>
              <a:t>models</a:t>
            </a:r>
            <a:r>
              <a:rPr lang="fr-CH" sz="2400" b="1" dirty="0">
                <a:solidFill>
                  <a:srgbClr val="0948CB"/>
                </a:solidFill>
              </a:rPr>
              <a:t>, the </a:t>
            </a:r>
            <a:r>
              <a:rPr lang="fr-CH" sz="2400" b="1" dirty="0" err="1">
                <a:solidFill>
                  <a:srgbClr val="0948CB"/>
                </a:solidFill>
              </a:rPr>
              <a:t>following</a:t>
            </a:r>
            <a:r>
              <a:rPr lang="fr-CH" sz="2400" b="1" dirty="0">
                <a:solidFill>
                  <a:srgbClr val="0948CB"/>
                </a:solidFill>
              </a:rPr>
              <a:t> pipeline </a:t>
            </a:r>
            <a:r>
              <a:rPr lang="fr-CH" sz="2400" b="1" dirty="0" err="1">
                <a:solidFill>
                  <a:srgbClr val="0948CB"/>
                </a:solidFill>
              </a:rPr>
              <a:t>was</a:t>
            </a:r>
            <a:r>
              <a:rPr lang="fr-CH" sz="2400" b="1" dirty="0">
                <a:solidFill>
                  <a:srgbClr val="0948CB"/>
                </a:solidFill>
              </a:rPr>
              <a:t> </a:t>
            </a:r>
            <a:r>
              <a:rPr lang="fr-CH" sz="2400" b="1" dirty="0" err="1">
                <a:solidFill>
                  <a:srgbClr val="0948CB"/>
                </a:solidFill>
              </a:rPr>
              <a:t>performed</a:t>
            </a:r>
            <a:r>
              <a:rPr lang="fr-CH" sz="2400" b="1" dirty="0">
                <a:solidFill>
                  <a:srgbClr val="0948CB"/>
                </a:solidFill>
              </a:rPr>
              <a:t>: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7AE8015B-E96E-0CC1-F65D-1E775CA72334}"/>
              </a:ext>
            </a:extLst>
          </p:cNvPr>
          <p:cNvGrpSpPr/>
          <p:nvPr/>
        </p:nvGrpSpPr>
        <p:grpSpPr>
          <a:xfrm>
            <a:off x="1028569" y="3114893"/>
            <a:ext cx="10134862" cy="2546868"/>
            <a:chOff x="931577" y="3013293"/>
            <a:chExt cx="10134862" cy="2546868"/>
          </a:xfrm>
        </p:grpSpPr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C6879580-28AD-C798-9CBA-0781CED5AA9D}"/>
                </a:ext>
              </a:extLst>
            </p:cNvPr>
            <p:cNvSpPr txBox="1"/>
            <p:nvPr/>
          </p:nvSpPr>
          <p:spPr>
            <a:xfrm>
              <a:off x="931577" y="3825062"/>
              <a:ext cx="217611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H" dirty="0"/>
                <a:t>Data </a:t>
              </a:r>
              <a:r>
                <a:rPr lang="fr-CH" dirty="0" err="1"/>
                <a:t>splitting</a:t>
              </a:r>
              <a:r>
                <a:rPr lang="fr-CH" dirty="0"/>
                <a:t> </a:t>
              </a:r>
              <a:r>
                <a:rPr lang="fr-CH" dirty="0" err="1"/>
                <a:t>into</a:t>
              </a:r>
              <a:r>
                <a:rPr lang="fr-CH" dirty="0"/>
                <a:t> test and training </a:t>
              </a:r>
              <a:r>
                <a:rPr lang="fr-CH" dirty="0" err="1"/>
                <a:t>subsets</a:t>
              </a:r>
              <a:endParaRPr lang="fr-CH" dirty="0"/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341E9C1D-7814-CCB6-42FC-331D3E402F78}"/>
                </a:ext>
              </a:extLst>
            </p:cNvPr>
            <p:cNvSpPr txBox="1"/>
            <p:nvPr/>
          </p:nvSpPr>
          <p:spPr>
            <a:xfrm>
              <a:off x="3584493" y="3686563"/>
              <a:ext cx="21761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H" dirty="0" err="1"/>
                <a:t>Parameter</a:t>
              </a:r>
              <a:r>
                <a:rPr lang="fr-CH" dirty="0"/>
                <a:t> </a:t>
              </a:r>
              <a:r>
                <a:rPr lang="fr-CH" dirty="0" err="1"/>
                <a:t>definition</a:t>
              </a:r>
              <a:r>
                <a:rPr lang="fr-CH" dirty="0"/>
                <a:t> and model instanciation </a:t>
              </a:r>
              <a:r>
                <a:rPr lang="fr-CH" dirty="0" err="1"/>
                <a:t>with</a:t>
              </a:r>
              <a:r>
                <a:rPr lang="fr-CH" dirty="0"/>
                <a:t> </a:t>
              </a:r>
              <a:r>
                <a:rPr lang="fr-CH" dirty="0" err="1"/>
                <a:t>Grid</a:t>
              </a:r>
              <a:r>
                <a:rPr lang="fr-CH" dirty="0"/>
                <a:t> </a:t>
              </a:r>
              <a:r>
                <a:rPr lang="fr-CH" dirty="0" err="1"/>
                <a:t>Search</a:t>
              </a:r>
              <a:endParaRPr lang="fr-CH" dirty="0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9B471573-01EE-37FE-70FF-E9314E62587D}"/>
                </a:ext>
              </a:extLst>
            </p:cNvPr>
            <p:cNvSpPr txBox="1"/>
            <p:nvPr/>
          </p:nvSpPr>
          <p:spPr>
            <a:xfrm>
              <a:off x="6237409" y="3963562"/>
              <a:ext cx="21761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H" dirty="0"/>
                <a:t>Model </a:t>
              </a:r>
              <a:r>
                <a:rPr lang="fr-CH" dirty="0" err="1"/>
                <a:t>fitting</a:t>
              </a:r>
              <a:r>
                <a:rPr lang="fr-CH" dirty="0"/>
                <a:t> to training </a:t>
              </a:r>
              <a:r>
                <a:rPr lang="fr-CH" dirty="0" err="1"/>
                <a:t>dataset</a:t>
              </a:r>
              <a:endParaRPr lang="fr-CH" dirty="0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D6345877-A80D-C677-1673-D7A62D3791F9}"/>
                </a:ext>
              </a:extLst>
            </p:cNvPr>
            <p:cNvSpPr txBox="1"/>
            <p:nvPr/>
          </p:nvSpPr>
          <p:spPr>
            <a:xfrm>
              <a:off x="8890326" y="3013293"/>
              <a:ext cx="217611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H" dirty="0"/>
                <a:t>Model </a:t>
              </a:r>
              <a:r>
                <a:rPr lang="fr-CH" dirty="0" err="1"/>
                <a:t>accuracy</a:t>
              </a:r>
              <a:r>
                <a:rPr lang="fr-CH" dirty="0"/>
                <a:t> </a:t>
              </a:r>
              <a:r>
                <a:rPr lang="fr-CH" dirty="0" err="1"/>
                <a:t>calculated</a:t>
              </a:r>
              <a:r>
                <a:rPr lang="fr-CH" dirty="0"/>
                <a:t> </a:t>
              </a:r>
              <a:r>
                <a:rPr lang="fr-CH" dirty="0" err="1"/>
                <a:t>with</a:t>
              </a:r>
              <a:r>
                <a:rPr lang="fr-CH" dirty="0"/>
                <a:t> test </a:t>
              </a:r>
              <a:r>
                <a:rPr lang="fr-CH" dirty="0" err="1"/>
                <a:t>dataset</a:t>
              </a:r>
              <a:endParaRPr lang="fr-CH" dirty="0"/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72BE2B74-F187-C103-7146-1563B6947B06}"/>
                </a:ext>
              </a:extLst>
            </p:cNvPr>
            <p:cNvSpPr txBox="1"/>
            <p:nvPr/>
          </p:nvSpPr>
          <p:spPr>
            <a:xfrm>
              <a:off x="8890325" y="4636831"/>
              <a:ext cx="217611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H" dirty="0"/>
                <a:t>Test data </a:t>
              </a:r>
              <a:r>
                <a:rPr lang="fr-CH" dirty="0" err="1"/>
                <a:t>prediction</a:t>
              </a:r>
              <a:r>
                <a:rPr lang="fr-CH" dirty="0"/>
                <a:t> and </a:t>
              </a:r>
              <a:r>
                <a:rPr lang="fr-CH" dirty="0" err="1"/>
                <a:t>generation</a:t>
              </a:r>
              <a:r>
                <a:rPr lang="fr-CH" dirty="0"/>
                <a:t> of the confusion matrix</a:t>
              </a:r>
            </a:p>
          </p:txBody>
        </p: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0E55A1DC-542F-145D-B52D-2167DEF389AB}"/>
                </a:ext>
              </a:extLst>
            </p:cNvPr>
            <p:cNvCxnSpPr>
              <a:stCxn id="12" idx="3"/>
              <a:endCxn id="13" idx="1"/>
            </p:cNvCxnSpPr>
            <p:nvPr/>
          </p:nvCxnSpPr>
          <p:spPr>
            <a:xfrm>
              <a:off x="3107690" y="4286727"/>
              <a:ext cx="476803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8FE66B2A-CE26-F6AA-5EF2-9A4DB787C23F}"/>
                </a:ext>
              </a:extLst>
            </p:cNvPr>
            <p:cNvCxnSpPr>
              <a:stCxn id="13" idx="3"/>
              <a:endCxn id="15" idx="1"/>
            </p:cNvCxnSpPr>
            <p:nvPr/>
          </p:nvCxnSpPr>
          <p:spPr>
            <a:xfrm>
              <a:off x="5760606" y="4286728"/>
              <a:ext cx="47680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 : en angle 23">
              <a:extLst>
                <a:ext uri="{FF2B5EF4-FFF2-40B4-BE49-F238E27FC236}">
                  <a16:creationId xmlns:a16="http://schemas.microsoft.com/office/drawing/2014/main" id="{121B0E4A-5AF2-C680-6FA1-8B7F88BDC03F}"/>
                </a:ext>
              </a:extLst>
            </p:cNvPr>
            <p:cNvCxnSpPr>
              <a:stCxn id="15" idx="3"/>
              <a:endCxn id="17" idx="1"/>
            </p:cNvCxnSpPr>
            <p:nvPr/>
          </p:nvCxnSpPr>
          <p:spPr>
            <a:xfrm>
              <a:off x="8413522" y="4286728"/>
              <a:ext cx="476803" cy="811768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 : en angle 25">
              <a:extLst>
                <a:ext uri="{FF2B5EF4-FFF2-40B4-BE49-F238E27FC236}">
                  <a16:creationId xmlns:a16="http://schemas.microsoft.com/office/drawing/2014/main" id="{11B68E6F-3FEE-B3E0-631C-225F58888DA3}"/>
                </a:ext>
              </a:extLst>
            </p:cNvPr>
            <p:cNvCxnSpPr>
              <a:stCxn id="15" idx="3"/>
              <a:endCxn id="16" idx="1"/>
            </p:cNvCxnSpPr>
            <p:nvPr/>
          </p:nvCxnSpPr>
          <p:spPr>
            <a:xfrm flipV="1">
              <a:off x="8413522" y="3474958"/>
              <a:ext cx="476804" cy="811770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ABE0161-8C79-481A-B29A-AD73BAF25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431" y="1399187"/>
            <a:ext cx="5755278" cy="510475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41982" y="1475923"/>
            <a:ext cx="5129428" cy="495128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4200"/>
              </a:spcBef>
              <a:buNone/>
            </a:pPr>
            <a:r>
              <a:rPr lang="en-US" sz="2200" b="1" dirty="0">
                <a:solidFill>
                  <a:srgbClr val="0948CB"/>
                </a:solidFill>
                <a:latin typeface="Abadi" panose="020B0604020104020204" pitchFamily="34" charset="0"/>
              </a:rPr>
              <a:t>Launch site is plotted for each flight in the database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400" i="1" dirty="0">
                <a:solidFill>
                  <a:srgbClr val="3A6483"/>
                </a:solidFill>
                <a:latin typeface="Abadi" panose="020B0604020104020204" pitchFamily="34" charset="0"/>
              </a:rPr>
              <a:t>Class = 1: Landing success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400" i="1" dirty="0">
                <a:solidFill>
                  <a:srgbClr val="3A6483"/>
                </a:solidFill>
                <a:latin typeface="Abadi" panose="020B0604020104020204" pitchFamily="34" charset="0"/>
              </a:rPr>
              <a:t>Class = 0: Landing failure</a:t>
            </a:r>
          </a:p>
          <a:p>
            <a:pPr>
              <a:lnSpc>
                <a:spcPct val="100000"/>
              </a:lnSpc>
              <a:spcBef>
                <a:spcPts val="42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KSC LC 39A was used only for later flights</a:t>
            </a:r>
          </a:p>
          <a:p>
            <a:pPr>
              <a:lnSpc>
                <a:spcPct val="100000"/>
              </a:lnSpc>
              <a:spcBef>
                <a:spcPts val="42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general, later flights have a better success rate than earlier ones</a:t>
            </a:r>
          </a:p>
          <a:p>
            <a:pPr>
              <a:lnSpc>
                <a:spcPct val="100000"/>
              </a:lnSpc>
              <a:spcBef>
                <a:spcPts val="42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 CCAFS SLC 40 has more early fights, thus a lower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557A8955-0074-A94B-1779-58430C7B7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80" y="1548862"/>
            <a:ext cx="11827239" cy="290465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82380" y="4521417"/>
            <a:ext cx="11827238" cy="1797933"/>
          </a:xfrm>
          <a:prstGeom prst="rect">
            <a:avLst/>
          </a:prstGeom>
        </p:spPr>
        <p:txBody>
          <a:bodyPr numCol="1"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rgbClr val="0948CB"/>
                </a:solidFill>
                <a:latin typeface="Abadi" panose="020B0604020104020204" pitchFamily="34" charset="0"/>
              </a:rPr>
              <a:t>Payload mass plotted against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payloads are small (&lt; 10000kg)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VAFB-SLC has no rockets launched for heavy payload (&gt; 10000kg)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KSC LC 93A has no launches with payload &lt; 2000kg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7A3AF4FC-DD6D-E137-C7B2-66FA95CC0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535" y="1414165"/>
            <a:ext cx="6414474" cy="490518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793784-38BC-ED36-CA92-1D3C08C28518}"/>
              </a:ext>
            </a:extLst>
          </p:cNvPr>
          <p:cNvSpPr txBox="1">
            <a:spLocks/>
          </p:cNvSpPr>
          <p:nvPr/>
        </p:nvSpPr>
        <p:spPr>
          <a:xfrm>
            <a:off x="206753" y="1475923"/>
            <a:ext cx="5129428" cy="49512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4200"/>
              </a:spcBef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0948CB"/>
                </a:solidFill>
                <a:latin typeface="Abadi" panose="020B0604020104020204" pitchFamily="34" charset="0"/>
              </a:rPr>
              <a:t>Average success rate per orbit type</a:t>
            </a:r>
          </a:p>
          <a:p>
            <a:pPr>
              <a:lnSpc>
                <a:spcPct val="100000"/>
              </a:lnSpc>
              <a:spcBef>
                <a:spcPts val="42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SO has an average success rate of 0. This is due to the fact that only one launch was performed for this orbit</a:t>
            </a:r>
          </a:p>
          <a:p>
            <a:pPr>
              <a:lnSpc>
                <a:spcPct val="100000"/>
              </a:lnSpc>
              <a:spcBef>
                <a:spcPts val="42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general, orbits ES-L1, GEO, HEO, SSO and VLEO seem to has a good retrieval rate compared to other orbits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AF2A92D8-182D-A4EA-6CC2-4F8FE4FDC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367011"/>
            <a:ext cx="12039600" cy="29344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A519B74-8D4C-DF74-22CB-DE6578E6658A}"/>
              </a:ext>
            </a:extLst>
          </p:cNvPr>
          <p:cNvSpPr txBox="1">
            <a:spLocks/>
          </p:cNvSpPr>
          <p:nvPr/>
        </p:nvSpPr>
        <p:spPr>
          <a:xfrm>
            <a:off x="182380" y="4521417"/>
            <a:ext cx="11827238" cy="1797933"/>
          </a:xfrm>
          <a:prstGeom prst="rect">
            <a:avLst/>
          </a:prstGeom>
        </p:spPr>
        <p:txBody>
          <a:bodyPr numCol="1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0948CB"/>
                </a:solidFill>
                <a:latin typeface="Abadi" panose="020B0604020104020204" pitchFamily="34" charset="0"/>
              </a:rPr>
              <a:t>Flight number plotted against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Flights were not sent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constistently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all orbits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 improvement in success rate can be seen over time for orbit LEO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Other orbits do not show any clear relationship with the evolution of success rate 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ISS)</a:t>
            </a: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03D8D2DD-3E98-74AC-C43C-7C0D0F5FA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90" y="1414062"/>
            <a:ext cx="11857220" cy="288179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D4E5276-B32E-F52A-F61F-66F93917726F}"/>
              </a:ext>
            </a:extLst>
          </p:cNvPr>
          <p:cNvSpPr txBox="1">
            <a:spLocks/>
          </p:cNvSpPr>
          <p:nvPr/>
        </p:nvSpPr>
        <p:spPr>
          <a:xfrm>
            <a:off x="182380" y="4521417"/>
            <a:ext cx="11827238" cy="1797933"/>
          </a:xfrm>
          <a:prstGeom prst="rect">
            <a:avLst/>
          </a:prstGeom>
        </p:spPr>
        <p:txBody>
          <a:bodyPr numCol="1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0948CB"/>
                </a:solidFill>
                <a:latin typeface="Abadi" panose="020B0604020104020204" pitchFamily="34" charset="0"/>
              </a:rPr>
              <a:t>Payload mass plotted against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PO and LEO have a higher successful landing rate for higher payloads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trend is not confirmed for all orbits: For GTO, we cannot distinguish a clear impact of the payload mass on the success rate</a:t>
            </a: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55265C8-BE63-2C8D-BA84-6C00EEA51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280" y="1586574"/>
            <a:ext cx="5677692" cy="417253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85626F-14D3-1D52-F471-3B7BEA47591E}"/>
              </a:ext>
            </a:extLst>
          </p:cNvPr>
          <p:cNvSpPr txBox="1">
            <a:spLocks/>
          </p:cNvSpPr>
          <p:nvPr/>
        </p:nvSpPr>
        <p:spPr>
          <a:xfrm>
            <a:off x="206753" y="2531201"/>
            <a:ext cx="5129428" cy="22832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4200"/>
              </a:spcBef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0948CB"/>
                </a:solidFill>
                <a:latin typeface="Abadi" panose="020B0604020104020204" pitchFamily="34" charset="0"/>
              </a:rPr>
              <a:t>Average yearly success rate</a:t>
            </a:r>
          </a:p>
          <a:p>
            <a:pPr>
              <a:lnSpc>
                <a:spcPct val="100000"/>
              </a:lnSpc>
              <a:spcBef>
                <a:spcPts val="42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clear increasing trend can be seen since 2013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9422BE02-7453-5F2A-A1F5-EF6B31C6048F}"/>
              </a:ext>
            </a:extLst>
          </p:cNvPr>
          <p:cNvSpPr txBox="1"/>
          <p:nvPr/>
        </p:nvSpPr>
        <p:spPr>
          <a:xfrm>
            <a:off x="960509" y="1538001"/>
            <a:ext cx="8297791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fr-CH" sz="2000" b="1" dirty="0" err="1">
                <a:solidFill>
                  <a:srgbClr val="0948CB"/>
                </a:solidFill>
              </a:rPr>
              <a:t>After</a:t>
            </a:r>
            <a:r>
              <a:rPr lang="fr-CH" sz="2000" b="1" dirty="0">
                <a:solidFill>
                  <a:srgbClr val="0948CB"/>
                </a:solidFill>
              </a:rPr>
              <a:t> importation of the </a:t>
            </a:r>
            <a:r>
              <a:rPr lang="fr-CH" sz="2000" b="1" dirty="0" err="1">
                <a:solidFill>
                  <a:srgbClr val="0948CB"/>
                </a:solidFill>
              </a:rPr>
              <a:t>database</a:t>
            </a:r>
            <a:r>
              <a:rPr lang="fr-CH" sz="2000" b="1" dirty="0">
                <a:solidFill>
                  <a:srgbClr val="0948CB"/>
                </a:solidFill>
              </a:rPr>
              <a:t> as SQL: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CH" sz="2000" dirty="0" err="1"/>
              <a:t>Retrieval</a:t>
            </a:r>
            <a:r>
              <a:rPr lang="fr-CH" sz="2000" dirty="0"/>
              <a:t> of unique launch site </a:t>
            </a:r>
            <a:r>
              <a:rPr lang="fr-CH" sz="2000" dirty="0" err="1"/>
              <a:t>names</a:t>
            </a:r>
            <a:r>
              <a:rPr lang="fr-CH" sz="2000" dirty="0"/>
              <a:t> </a:t>
            </a:r>
            <a:r>
              <a:rPr lang="fr-CH" sz="2000" dirty="0" err="1"/>
              <a:t>using</a:t>
            </a:r>
            <a:r>
              <a:rPr lang="fr-CH" sz="2000" dirty="0"/>
              <a:t> the </a:t>
            </a:r>
            <a:r>
              <a:rPr lang="fr-CH" sz="2000" dirty="0" err="1"/>
              <a:t>following</a:t>
            </a:r>
            <a:r>
              <a:rPr lang="fr-CH" sz="2000" dirty="0"/>
              <a:t> SQLite command:</a:t>
            </a:r>
          </a:p>
          <a:p>
            <a:pPr>
              <a:spcBef>
                <a:spcPts val="1200"/>
              </a:spcBef>
            </a:pPr>
            <a:endParaRPr lang="fr-CH" sz="2000" dirty="0"/>
          </a:p>
          <a:p>
            <a:pPr>
              <a:spcBef>
                <a:spcPts val="1200"/>
              </a:spcBef>
            </a:pPr>
            <a:endParaRPr lang="fr-CH" sz="500" dirty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CH" sz="2000" dirty="0" err="1"/>
              <a:t>Outcome</a:t>
            </a:r>
            <a:r>
              <a:rPr lang="fr-CH" sz="2000" dirty="0"/>
              <a:t>: 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fr-CH" sz="2000" dirty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fr-CH" sz="500" dirty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fr-CH" sz="500" dirty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fr-CH" sz="500" dirty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fr-CH" sz="500" dirty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CH" sz="2000" dirty="0"/>
              <a:t>Four unique launch sites </a:t>
            </a:r>
            <a:r>
              <a:rPr lang="fr-CH" sz="2000" dirty="0" err="1"/>
              <a:t>were</a:t>
            </a:r>
            <a:r>
              <a:rPr lang="fr-CH" sz="2000" dirty="0"/>
              <a:t> </a:t>
            </a:r>
            <a:r>
              <a:rPr lang="fr-CH" sz="2000" dirty="0" err="1"/>
              <a:t>found</a:t>
            </a:r>
            <a:r>
              <a:rPr lang="fr-CH" sz="2000" dirty="0"/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65F431D5-1EC8-B73A-0DCD-6C5368C26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3230" y="2680799"/>
            <a:ext cx="10001250" cy="338554"/>
          </a:xfrm>
          <a:prstGeom prst="rect">
            <a:avLst/>
          </a:prstGeom>
          <a:solidFill>
            <a:srgbClr val="ADFF9F">
              <a:alpha val="50196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 typeface="+mj-lt"/>
              <a:buAutoNum type="arabicPeriod"/>
              <a:tabLst/>
            </a:pPr>
            <a:r>
              <a:rPr kumimoji="0" lang="fr-FR" altLang="fr-F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kumimoji="0" lang="fr-FR" altLang="fr-F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kumimoji="0" lang="fr-FR" altLang="fr-F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 DISTINCT "</a:t>
            </a:r>
            <a:r>
              <a:rPr kumimoji="0" lang="fr-FR" altLang="fr-FR" sz="160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Launch_Site</a:t>
            </a:r>
            <a:r>
              <a:rPr kumimoji="0" lang="fr-FR" altLang="fr-FR" sz="160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FROM SPACEXTABLE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98C2F1A-47DB-C45D-9D83-C6F45DF9F938}"/>
              </a:ext>
            </a:extLst>
          </p:cNvPr>
          <p:cNvSpPr txBox="1"/>
          <p:nvPr/>
        </p:nvSpPr>
        <p:spPr>
          <a:xfrm>
            <a:off x="1832805" y="5336672"/>
            <a:ext cx="205339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CH" dirty="0">
                <a:solidFill>
                  <a:srgbClr val="3A6483"/>
                </a:solidFill>
              </a:rPr>
              <a:t>CCAFS LC-40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CH" dirty="0">
                <a:solidFill>
                  <a:srgbClr val="3A6483"/>
                </a:solidFill>
              </a:rPr>
              <a:t>VAFB SLC-4E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E2AF17E-1C86-7725-EDAB-16899B9F0400}"/>
              </a:ext>
            </a:extLst>
          </p:cNvPr>
          <p:cNvSpPr txBox="1"/>
          <p:nvPr/>
        </p:nvSpPr>
        <p:spPr>
          <a:xfrm>
            <a:off x="3886200" y="5336672"/>
            <a:ext cx="205339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CH" dirty="0">
                <a:solidFill>
                  <a:srgbClr val="3A6483"/>
                </a:solidFill>
              </a:rPr>
              <a:t>KSC LC-39A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CH" dirty="0">
                <a:solidFill>
                  <a:srgbClr val="3A6483"/>
                </a:solidFill>
              </a:rPr>
              <a:t>CCAFS SLC-40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568620F-1EC1-FF67-99D9-F35606C7C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735" y="3237702"/>
            <a:ext cx="933580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00A28DA0-63A3-58DE-653A-19678D6DFE22}"/>
              </a:ext>
            </a:extLst>
          </p:cNvPr>
          <p:cNvSpPr txBox="1"/>
          <p:nvPr/>
        </p:nvSpPr>
        <p:spPr>
          <a:xfrm>
            <a:off x="960509" y="1346413"/>
            <a:ext cx="829779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CH" sz="2000" dirty="0" err="1"/>
              <a:t>Retrieval</a:t>
            </a:r>
            <a:r>
              <a:rPr lang="fr-CH" sz="2000" dirty="0"/>
              <a:t> of data for sites </a:t>
            </a:r>
            <a:r>
              <a:rPr lang="fr-CH" sz="2000" dirty="0" err="1"/>
              <a:t>starting</a:t>
            </a:r>
            <a:r>
              <a:rPr lang="fr-CH" sz="2000" dirty="0"/>
              <a:t> </a:t>
            </a:r>
            <a:r>
              <a:rPr lang="fr-CH" sz="2000" dirty="0" err="1"/>
              <a:t>with</a:t>
            </a:r>
            <a:r>
              <a:rPr lang="fr-CH" sz="2000" dirty="0"/>
              <a:t> CCA </a:t>
            </a:r>
            <a:r>
              <a:rPr lang="fr-CH" sz="2000" dirty="0" err="1"/>
              <a:t>using</a:t>
            </a:r>
            <a:r>
              <a:rPr lang="fr-CH" sz="2000" dirty="0"/>
              <a:t> the </a:t>
            </a:r>
            <a:r>
              <a:rPr lang="fr-CH" sz="2000" dirty="0" err="1"/>
              <a:t>following</a:t>
            </a:r>
            <a:r>
              <a:rPr lang="fr-CH" sz="2000" dirty="0"/>
              <a:t> SQLite command:</a:t>
            </a:r>
          </a:p>
          <a:p>
            <a:pPr>
              <a:spcBef>
                <a:spcPts val="1200"/>
              </a:spcBef>
            </a:pPr>
            <a:endParaRPr lang="fr-CH" sz="400" dirty="0"/>
          </a:p>
          <a:p>
            <a:pPr>
              <a:spcBef>
                <a:spcPts val="1200"/>
              </a:spcBef>
            </a:pPr>
            <a:endParaRPr lang="fr-CH" sz="400" dirty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CH" sz="2000" dirty="0" err="1"/>
              <a:t>Outcome</a:t>
            </a:r>
            <a:r>
              <a:rPr lang="fr-CH" sz="2000" dirty="0"/>
              <a:t>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819AB4C-34DC-414A-10B2-69EAA1C553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3230" y="1772317"/>
            <a:ext cx="10001250" cy="338554"/>
          </a:xfrm>
          <a:prstGeom prst="rect">
            <a:avLst/>
          </a:prstGeom>
          <a:solidFill>
            <a:srgbClr val="ADFF9F">
              <a:alpha val="50196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 typeface="+mj-lt"/>
              <a:buAutoNum type="arabicPeriod"/>
              <a:tabLst/>
            </a:pPr>
            <a:r>
              <a:rPr kumimoji="0" lang="en-US" altLang="fr-F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kumimoji="0" lang="en-US" altLang="fr-F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kumimoji="0" lang="en-US" altLang="fr-F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SELECT * FROM SPACEXTABLE WHERE "</a:t>
            </a:r>
            <a:r>
              <a:rPr kumimoji="0" lang="en-US" altLang="fr-F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Launch_Site</a:t>
            </a:r>
            <a:r>
              <a:rPr kumimoji="0" lang="en-US" altLang="fr-F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LIKE "CCA%“ LIMIT 5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B1282E3-C2A3-2465-3C93-C19FCF1EFAB4}"/>
              </a:ext>
            </a:extLst>
          </p:cNvPr>
          <p:cNvSpPr txBox="1"/>
          <p:nvPr/>
        </p:nvSpPr>
        <p:spPr>
          <a:xfrm>
            <a:off x="960509" y="4425246"/>
            <a:ext cx="108935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fr-CH" dirty="0"/>
              <a:t>Python </a:t>
            </a:r>
            <a:r>
              <a:rPr lang="fr-CH" dirty="0" err="1"/>
              <a:t>Array</a:t>
            </a:r>
            <a:r>
              <a:rPr lang="fr-CH" dirty="0"/>
              <a:t> of 5 </a:t>
            </a:r>
            <a:r>
              <a:rPr lang="fr-CH" dirty="0" err="1"/>
              <a:t>elements</a:t>
            </a:r>
            <a:endParaRPr lang="fr-CH" dirty="0"/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fr-CH" dirty="0" err="1"/>
              <a:t>Each</a:t>
            </a:r>
            <a:r>
              <a:rPr lang="fr-CH" dirty="0"/>
              <a:t> of the 5 </a:t>
            </a:r>
            <a:r>
              <a:rPr lang="fr-CH" dirty="0" err="1"/>
              <a:t>elements</a:t>
            </a:r>
            <a:r>
              <a:rPr lang="fr-CH" dirty="0"/>
              <a:t> </a:t>
            </a:r>
            <a:r>
              <a:rPr lang="fr-CH" dirty="0" err="1"/>
              <a:t>represents</a:t>
            </a:r>
            <a:r>
              <a:rPr lang="fr-CH" dirty="0"/>
              <a:t> one record (distinct launch)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fr-CH" dirty="0" err="1"/>
              <a:t>Each</a:t>
            </a:r>
            <a:r>
              <a:rPr lang="fr-CH" dirty="0"/>
              <a:t> launch </a:t>
            </a:r>
            <a:r>
              <a:rPr lang="fr-CH" dirty="0" err="1"/>
              <a:t>element</a:t>
            </a:r>
            <a:r>
              <a:rPr lang="fr-CH" dirty="0"/>
              <a:t> </a:t>
            </a:r>
            <a:r>
              <a:rPr lang="fr-CH" dirty="0" err="1"/>
              <a:t>contains</a:t>
            </a:r>
            <a:r>
              <a:rPr lang="fr-CH" dirty="0"/>
              <a:t> multiple </a:t>
            </a:r>
            <a:r>
              <a:rPr lang="fr-CH" dirty="0" err="1"/>
              <a:t>elements</a:t>
            </a:r>
            <a:r>
              <a:rPr lang="fr-CH" dirty="0"/>
              <a:t> (informations), </a:t>
            </a:r>
            <a:r>
              <a:rPr lang="fr-CH" dirty="0" err="1"/>
              <a:t>including</a:t>
            </a:r>
            <a:r>
              <a:rPr lang="fr-CH" dirty="0"/>
              <a:t>: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DF2EE950-57C6-E6FE-1F40-BAC6C468A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89" y="2694797"/>
            <a:ext cx="11285611" cy="1620805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77605344-E874-F971-381D-9EFA415B8129}"/>
              </a:ext>
            </a:extLst>
          </p:cNvPr>
          <p:cNvSpPr txBox="1"/>
          <p:nvPr/>
        </p:nvSpPr>
        <p:spPr>
          <a:xfrm>
            <a:off x="724503" y="5798228"/>
            <a:ext cx="2437797" cy="684803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fr-CH" i="1" dirty="0">
                <a:solidFill>
                  <a:srgbClr val="3A6483"/>
                </a:solidFill>
              </a:rPr>
              <a:t>Booster version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fr-CH" sz="1800" i="1" dirty="0">
                <a:solidFill>
                  <a:srgbClr val="3A6483"/>
                </a:solidFill>
              </a:rPr>
              <a:t>Launch site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BBE48E9-BFF5-867C-9322-6FC94B181F8F}"/>
              </a:ext>
            </a:extLst>
          </p:cNvPr>
          <p:cNvSpPr txBox="1"/>
          <p:nvPr/>
        </p:nvSpPr>
        <p:spPr>
          <a:xfrm>
            <a:off x="3178588" y="5804085"/>
            <a:ext cx="3861631" cy="684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fr-CH" i="1" dirty="0">
                <a:solidFill>
                  <a:srgbClr val="3A6483"/>
                </a:solidFill>
              </a:rPr>
              <a:t>Mission and landing </a:t>
            </a:r>
            <a:r>
              <a:rPr lang="fr-CH" i="1" dirty="0" err="1">
                <a:solidFill>
                  <a:srgbClr val="3A6483"/>
                </a:solidFill>
              </a:rPr>
              <a:t>outcome</a:t>
            </a:r>
            <a:endParaRPr lang="fr-CH" i="1" dirty="0">
              <a:solidFill>
                <a:srgbClr val="3A6483"/>
              </a:solidFill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fr-CH" sz="1800" i="1" dirty="0">
                <a:solidFill>
                  <a:srgbClr val="3A6483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1338C90-8481-391B-F967-D85C2B68FE3D}"/>
              </a:ext>
            </a:extLst>
          </p:cNvPr>
          <p:cNvSpPr txBox="1"/>
          <p:nvPr/>
        </p:nvSpPr>
        <p:spPr>
          <a:xfrm>
            <a:off x="960509" y="1976151"/>
            <a:ext cx="105156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CH" sz="2000" dirty="0" err="1"/>
              <a:t>Retrieval</a:t>
            </a:r>
            <a:r>
              <a:rPr lang="fr-CH" sz="2000" dirty="0"/>
              <a:t> of the total </a:t>
            </a:r>
            <a:r>
              <a:rPr lang="fr-CH" sz="2000" dirty="0" err="1"/>
              <a:t>payload</a:t>
            </a:r>
            <a:r>
              <a:rPr lang="fr-CH" sz="2000" dirty="0"/>
              <a:t> mass </a:t>
            </a:r>
            <a:r>
              <a:rPr lang="fr-CH" sz="2000" dirty="0" err="1"/>
              <a:t>carried</a:t>
            </a:r>
            <a:r>
              <a:rPr lang="fr-CH" sz="2000" dirty="0"/>
              <a:t> by boosters </a:t>
            </a:r>
            <a:r>
              <a:rPr lang="fr-CH" sz="2000" dirty="0" err="1"/>
              <a:t>launched</a:t>
            </a:r>
            <a:r>
              <a:rPr lang="fr-CH" sz="2000" dirty="0"/>
              <a:t> by NASA: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fr-CH" sz="2000" dirty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fr-CH" sz="2000" dirty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fr-CH" sz="500" dirty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CH" sz="2000" dirty="0" err="1"/>
              <a:t>Outcome</a:t>
            </a:r>
            <a:r>
              <a:rPr lang="fr-CH" sz="2000" dirty="0"/>
              <a:t>: 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fr-CH" sz="500" dirty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fr-CH" sz="1000" dirty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fr-CH" sz="1000" dirty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CH" sz="2000" dirty="0"/>
              <a:t>The total </a:t>
            </a:r>
            <a:r>
              <a:rPr lang="fr-CH" sz="2000" dirty="0" err="1"/>
              <a:t>payload</a:t>
            </a:r>
            <a:r>
              <a:rPr lang="fr-CH" sz="2000" dirty="0"/>
              <a:t> mass for boosters </a:t>
            </a:r>
            <a:r>
              <a:rPr lang="fr-CH" sz="2000" dirty="0" err="1"/>
              <a:t>launched</a:t>
            </a:r>
            <a:r>
              <a:rPr lang="fr-CH" sz="2000" dirty="0"/>
              <a:t> by NASA </a:t>
            </a:r>
            <a:r>
              <a:rPr lang="fr-CH" sz="2000" dirty="0" err="1"/>
              <a:t>is</a:t>
            </a:r>
            <a:r>
              <a:rPr lang="fr-CH" sz="2000" dirty="0"/>
              <a:t> 45596 kg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53F7767-19D9-175B-8628-6E1B41495B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3230" y="2585883"/>
            <a:ext cx="10001250" cy="584775"/>
          </a:xfrm>
          <a:prstGeom prst="rect">
            <a:avLst/>
          </a:prstGeom>
          <a:solidFill>
            <a:srgbClr val="ADFF9F">
              <a:alpha val="50196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 typeface="+mj-lt"/>
              <a:buAutoNum type="arabicPeriod"/>
              <a:tabLst/>
            </a:pPr>
            <a:r>
              <a:rPr kumimoji="0" lang="en-US" altLang="fr-F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kumimoji="0" lang="en-US" altLang="fr-F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kumimoji="0" lang="en-US" altLang="fr-F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SELECT SUM("PAYLOAD_MASS__KG_") FROM SPACEXTABLE WHERE CUSTOMER LIKE "NASA (CRS)“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71ABE97-BAAB-D8D1-9267-A85A69094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230" y="3967114"/>
            <a:ext cx="2086266" cy="6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A6B894EB-CDE2-5A0A-CB2A-A1D8BC929047}"/>
              </a:ext>
            </a:extLst>
          </p:cNvPr>
          <p:cNvSpPr txBox="1"/>
          <p:nvPr/>
        </p:nvSpPr>
        <p:spPr>
          <a:xfrm>
            <a:off x="960509" y="1976151"/>
            <a:ext cx="105156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CH" sz="2000" dirty="0" err="1"/>
              <a:t>Retrieval</a:t>
            </a:r>
            <a:r>
              <a:rPr lang="fr-CH" sz="2000" dirty="0"/>
              <a:t> of the </a:t>
            </a:r>
            <a:r>
              <a:rPr lang="fr-CH" sz="2000" dirty="0" err="1"/>
              <a:t>average</a:t>
            </a:r>
            <a:r>
              <a:rPr lang="fr-CH" sz="2000" dirty="0"/>
              <a:t> </a:t>
            </a:r>
            <a:r>
              <a:rPr lang="fr-CH" sz="2000" dirty="0" err="1"/>
              <a:t>payload</a:t>
            </a:r>
            <a:r>
              <a:rPr lang="fr-CH" sz="2000" dirty="0"/>
              <a:t> mass for booster F9 v1.1 </a:t>
            </a:r>
            <a:r>
              <a:rPr lang="fr-CH" sz="2000" dirty="0" err="1"/>
              <a:t>using</a:t>
            </a:r>
            <a:r>
              <a:rPr lang="fr-CH" sz="2000" dirty="0"/>
              <a:t> the </a:t>
            </a:r>
            <a:r>
              <a:rPr lang="fr-CH" sz="2000" dirty="0" err="1"/>
              <a:t>following</a:t>
            </a:r>
            <a:r>
              <a:rPr lang="fr-CH" sz="2000" dirty="0"/>
              <a:t> SQLite command: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fr-CH" sz="2000" dirty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fr-CH" sz="2000" dirty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fr-CH" sz="500" dirty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CH" sz="2000" dirty="0" err="1"/>
              <a:t>Outcome</a:t>
            </a:r>
            <a:r>
              <a:rPr lang="fr-CH" sz="2000" dirty="0"/>
              <a:t>: 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fr-CH" sz="500" dirty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fr-CH" sz="1000" dirty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fr-CH" sz="1000" dirty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CH" sz="2000" dirty="0"/>
              <a:t>The </a:t>
            </a:r>
            <a:r>
              <a:rPr lang="fr-CH" sz="2000" dirty="0" err="1"/>
              <a:t>average</a:t>
            </a:r>
            <a:r>
              <a:rPr lang="fr-CH" sz="2000" dirty="0"/>
              <a:t> </a:t>
            </a:r>
            <a:r>
              <a:rPr lang="fr-CH" sz="2000" dirty="0" err="1"/>
              <a:t>payload</a:t>
            </a:r>
            <a:r>
              <a:rPr lang="fr-CH" sz="2000" dirty="0"/>
              <a:t> mass for booster F9v1.1 </a:t>
            </a:r>
            <a:r>
              <a:rPr lang="fr-CH" sz="2000" dirty="0" err="1"/>
              <a:t>is</a:t>
            </a:r>
            <a:r>
              <a:rPr lang="fr-CH" sz="2000" dirty="0"/>
              <a:t> 2928.4 kg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AC88CFD-6E19-2C8F-6C2B-B380E5AB69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3230" y="2585883"/>
            <a:ext cx="10001250" cy="584775"/>
          </a:xfrm>
          <a:prstGeom prst="rect">
            <a:avLst/>
          </a:prstGeom>
          <a:solidFill>
            <a:srgbClr val="ADFF9F">
              <a:alpha val="50196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 typeface="+mj-lt"/>
              <a:buAutoNum type="arabicPeriod"/>
              <a:tabLst/>
            </a:pPr>
            <a:r>
              <a:rPr kumimoji="0" lang="en-US" altLang="fr-F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kumimoji="0" lang="en-US" altLang="fr-F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kumimoji="0" lang="en-US" altLang="fr-F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SELECT AVG("PAYLOAD_MASS__KG_") FROM SPACEXTABLE WHERE "</a:t>
            </a:r>
            <a:r>
              <a:rPr kumimoji="0" lang="en-US" altLang="fr-F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Booster_Version</a:t>
            </a:r>
            <a:r>
              <a:rPr kumimoji="0" lang="en-US" altLang="fr-F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= "F9 v1.1“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329BAEA5-1ADB-8E81-1850-985C02260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230" y="4059110"/>
            <a:ext cx="2048161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809A710-AA27-7F45-D1CE-F8E40319B9E4}"/>
              </a:ext>
            </a:extLst>
          </p:cNvPr>
          <p:cNvSpPr txBox="1"/>
          <p:nvPr/>
        </p:nvSpPr>
        <p:spPr>
          <a:xfrm>
            <a:off x="960509" y="1976151"/>
            <a:ext cx="1051560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CH" sz="2000" dirty="0" err="1"/>
              <a:t>Retrieval</a:t>
            </a:r>
            <a:r>
              <a:rPr lang="fr-CH" sz="2000" dirty="0"/>
              <a:t> of the first </a:t>
            </a:r>
            <a:r>
              <a:rPr lang="fr-CH" sz="2000" dirty="0" err="1"/>
              <a:t>successful</a:t>
            </a:r>
            <a:r>
              <a:rPr lang="fr-CH" sz="2000" dirty="0"/>
              <a:t> landing date: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fr-CH" sz="1100" dirty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fr-CH" sz="400" dirty="0"/>
          </a:p>
          <a:p>
            <a:pPr>
              <a:spcBef>
                <a:spcPts val="1200"/>
              </a:spcBef>
            </a:pPr>
            <a:endParaRPr lang="fr-CH" sz="400" dirty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CH" sz="2000" dirty="0" err="1"/>
              <a:t>Outcome</a:t>
            </a:r>
            <a:r>
              <a:rPr lang="fr-CH" sz="2000" dirty="0"/>
              <a:t>: 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fr-CH" sz="500" dirty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fr-CH" sz="1000" dirty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fr-CH" sz="400" dirty="0"/>
          </a:p>
          <a:p>
            <a:pPr>
              <a:spcBef>
                <a:spcPts val="1200"/>
              </a:spcBef>
            </a:pPr>
            <a:endParaRPr lang="fr-CH" sz="200" dirty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CH" sz="2000" dirty="0"/>
              <a:t>The first </a:t>
            </a:r>
            <a:r>
              <a:rPr lang="fr-CH" sz="2000" dirty="0" err="1"/>
              <a:t>successful</a:t>
            </a:r>
            <a:r>
              <a:rPr lang="fr-CH" sz="2000" dirty="0"/>
              <a:t> landing </a:t>
            </a:r>
            <a:r>
              <a:rPr lang="fr-CH" sz="2000" dirty="0" err="1"/>
              <a:t>was</a:t>
            </a:r>
            <a:r>
              <a:rPr lang="fr-CH" sz="2000" dirty="0"/>
              <a:t> </a:t>
            </a:r>
            <a:r>
              <a:rPr lang="fr-CH" sz="2000" dirty="0" err="1"/>
              <a:t>accomplished</a:t>
            </a:r>
            <a:r>
              <a:rPr lang="fr-CH" sz="2000" dirty="0"/>
              <a:t> on the April 8th 2016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A599ACC7-8AAD-2FB4-9235-C449ECD27D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3230" y="2487179"/>
            <a:ext cx="10001250" cy="584775"/>
          </a:xfrm>
          <a:prstGeom prst="rect">
            <a:avLst/>
          </a:prstGeom>
          <a:solidFill>
            <a:srgbClr val="ADFF9F">
              <a:alpha val="50196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 typeface="+mj-lt"/>
              <a:buAutoNum type="arabicPeriod"/>
              <a:tabLst/>
            </a:pPr>
            <a:r>
              <a:rPr kumimoji="0" lang="en-US" altLang="fr-F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kumimoji="0" lang="en-US" altLang="fr-F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kumimoji="0" lang="en-US" altLang="fr-F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SELECT MIN("Date") FROM SPACEXTABLE WHERE LANDING_OUTCOME = "Success (drone ship)“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FC0586DF-CC6F-2738-8DB0-B816280E3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229" y="3676034"/>
            <a:ext cx="1114581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37B166-FC22-3D42-073A-57CC7BC37A59}"/>
              </a:ext>
            </a:extLst>
          </p:cNvPr>
          <p:cNvSpPr/>
          <p:nvPr/>
        </p:nvSpPr>
        <p:spPr>
          <a:xfrm>
            <a:off x="1925743" y="1778000"/>
            <a:ext cx="3078480" cy="1990667"/>
          </a:xfrm>
          <a:prstGeom prst="rect">
            <a:avLst/>
          </a:prstGeom>
          <a:noFill/>
          <a:ln>
            <a:solidFill>
              <a:srgbClr val="0948C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0ECBB7-9C40-F098-B81D-A158D9CD0CF6}"/>
              </a:ext>
            </a:extLst>
          </p:cNvPr>
          <p:cNvSpPr/>
          <p:nvPr/>
        </p:nvSpPr>
        <p:spPr>
          <a:xfrm>
            <a:off x="5156623" y="1778000"/>
            <a:ext cx="3078480" cy="1990667"/>
          </a:xfrm>
          <a:prstGeom prst="rect">
            <a:avLst/>
          </a:prstGeom>
          <a:noFill/>
          <a:ln>
            <a:solidFill>
              <a:srgbClr val="0948C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58CED6-AD02-FF4F-1275-5D41A452C7E2}"/>
              </a:ext>
            </a:extLst>
          </p:cNvPr>
          <p:cNvSpPr/>
          <p:nvPr/>
        </p:nvSpPr>
        <p:spPr>
          <a:xfrm>
            <a:off x="8387503" y="1778000"/>
            <a:ext cx="3078480" cy="1990667"/>
          </a:xfrm>
          <a:prstGeom prst="rect">
            <a:avLst/>
          </a:prstGeom>
          <a:noFill/>
          <a:ln>
            <a:solidFill>
              <a:srgbClr val="0948C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59DF7C-2345-2A66-A4FE-A3EFB825BE74}"/>
              </a:ext>
            </a:extLst>
          </p:cNvPr>
          <p:cNvSpPr/>
          <p:nvPr/>
        </p:nvSpPr>
        <p:spPr>
          <a:xfrm>
            <a:off x="1925743" y="3932613"/>
            <a:ext cx="3078480" cy="1990667"/>
          </a:xfrm>
          <a:prstGeom prst="rect">
            <a:avLst/>
          </a:prstGeom>
          <a:noFill/>
          <a:ln>
            <a:solidFill>
              <a:srgbClr val="0948C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9833A4-D4ED-BD4F-4140-B454F63A4A53}"/>
              </a:ext>
            </a:extLst>
          </p:cNvPr>
          <p:cNvSpPr/>
          <p:nvPr/>
        </p:nvSpPr>
        <p:spPr>
          <a:xfrm>
            <a:off x="5156623" y="3932613"/>
            <a:ext cx="3078480" cy="1990667"/>
          </a:xfrm>
          <a:prstGeom prst="rect">
            <a:avLst/>
          </a:prstGeom>
          <a:noFill/>
          <a:ln>
            <a:solidFill>
              <a:srgbClr val="0948C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CAC648-1D67-E752-0114-BCEDE9131F1F}"/>
              </a:ext>
            </a:extLst>
          </p:cNvPr>
          <p:cNvSpPr/>
          <p:nvPr/>
        </p:nvSpPr>
        <p:spPr>
          <a:xfrm>
            <a:off x="8387503" y="3932613"/>
            <a:ext cx="3078480" cy="1990667"/>
          </a:xfrm>
          <a:prstGeom prst="rect">
            <a:avLst/>
          </a:prstGeom>
          <a:noFill/>
          <a:ln>
            <a:solidFill>
              <a:srgbClr val="0948C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F811B72-103F-26A4-709A-E4A1A1426B7A}"/>
              </a:ext>
            </a:extLst>
          </p:cNvPr>
          <p:cNvSpPr txBox="1"/>
          <p:nvPr/>
        </p:nvSpPr>
        <p:spPr>
          <a:xfrm>
            <a:off x="1925743" y="1412240"/>
            <a:ext cx="307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b="1" dirty="0">
                <a:solidFill>
                  <a:srgbClr val="0948CB"/>
                </a:solidFill>
              </a:rPr>
              <a:t>Data collection and </a:t>
            </a:r>
            <a:r>
              <a:rPr lang="fr-CH" b="1" dirty="0" err="1">
                <a:solidFill>
                  <a:srgbClr val="0948CB"/>
                </a:solidFill>
              </a:rPr>
              <a:t>Wrangling</a:t>
            </a:r>
            <a:r>
              <a:rPr lang="fr-CH" b="1" dirty="0">
                <a:solidFill>
                  <a:srgbClr val="0948CB"/>
                </a:solidFill>
              </a:rPr>
              <a:t>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EFD4FA4-4B83-730D-1A1E-BEEBD1D33795}"/>
              </a:ext>
            </a:extLst>
          </p:cNvPr>
          <p:cNvSpPr txBox="1"/>
          <p:nvPr/>
        </p:nvSpPr>
        <p:spPr>
          <a:xfrm>
            <a:off x="5156623" y="1412240"/>
            <a:ext cx="307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b="1" dirty="0" err="1">
                <a:solidFill>
                  <a:srgbClr val="0948CB"/>
                </a:solidFill>
              </a:rPr>
              <a:t>Exploratory</a:t>
            </a:r>
            <a:r>
              <a:rPr lang="fr-CH" b="1" dirty="0">
                <a:solidFill>
                  <a:srgbClr val="0948CB"/>
                </a:solidFill>
              </a:rPr>
              <a:t> Data </a:t>
            </a:r>
            <a:r>
              <a:rPr lang="fr-CH" b="1" dirty="0" err="1">
                <a:solidFill>
                  <a:srgbClr val="0948CB"/>
                </a:solidFill>
              </a:rPr>
              <a:t>Analysis</a:t>
            </a:r>
            <a:endParaRPr lang="fr-CH" b="1" dirty="0">
              <a:solidFill>
                <a:srgbClr val="0948CB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949C440-F7F3-BE5A-A7EE-9A05B0D4FFA3}"/>
              </a:ext>
            </a:extLst>
          </p:cNvPr>
          <p:cNvSpPr txBox="1"/>
          <p:nvPr/>
        </p:nvSpPr>
        <p:spPr>
          <a:xfrm>
            <a:off x="8387503" y="1412240"/>
            <a:ext cx="307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b="1" dirty="0">
                <a:solidFill>
                  <a:srgbClr val="0948CB"/>
                </a:solidFill>
              </a:rPr>
              <a:t>Model </a:t>
            </a:r>
            <a:r>
              <a:rPr lang="fr-CH" b="1" dirty="0" err="1">
                <a:solidFill>
                  <a:srgbClr val="0948CB"/>
                </a:solidFill>
              </a:rPr>
              <a:t>Definition</a:t>
            </a:r>
            <a:endParaRPr lang="fr-CH" b="1" dirty="0">
              <a:solidFill>
                <a:srgbClr val="0948CB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FC1C41B-50A9-8915-F2D5-8F42F22100EC}"/>
              </a:ext>
            </a:extLst>
          </p:cNvPr>
          <p:cNvSpPr txBox="1"/>
          <p:nvPr/>
        </p:nvSpPr>
        <p:spPr>
          <a:xfrm>
            <a:off x="8387503" y="1816472"/>
            <a:ext cx="3078480" cy="192360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CH" sz="1600" dirty="0" err="1"/>
              <a:t>Generation</a:t>
            </a:r>
            <a:r>
              <a:rPr lang="fr-CH" sz="1600" dirty="0"/>
              <a:t> of 4 </a:t>
            </a:r>
            <a:r>
              <a:rPr lang="fr-CH" sz="1600" dirty="0" err="1"/>
              <a:t>models</a:t>
            </a:r>
            <a:r>
              <a:rPr lang="fr-CH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sz="500" i="1" dirty="0">
              <a:solidFill>
                <a:srgbClr val="0948CB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sz="1400" i="1" dirty="0" err="1">
                <a:solidFill>
                  <a:srgbClr val="0948CB"/>
                </a:solidFill>
              </a:rPr>
              <a:t>Logistic</a:t>
            </a:r>
            <a:r>
              <a:rPr lang="fr-CH" sz="1400" i="1" dirty="0">
                <a:solidFill>
                  <a:srgbClr val="0948CB"/>
                </a:solidFill>
              </a:rPr>
              <a:t> </a:t>
            </a:r>
            <a:r>
              <a:rPr lang="fr-CH" sz="1400" i="1" dirty="0" err="1">
                <a:solidFill>
                  <a:srgbClr val="0948CB"/>
                </a:solidFill>
              </a:rPr>
              <a:t>Regression</a:t>
            </a:r>
            <a:endParaRPr lang="fr-CH" sz="1400" i="1" dirty="0">
              <a:solidFill>
                <a:srgbClr val="0948CB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sz="1400" i="1" dirty="0">
                <a:solidFill>
                  <a:srgbClr val="0948CB"/>
                </a:solidFill>
              </a:rPr>
              <a:t>Support </a:t>
            </a:r>
            <a:r>
              <a:rPr lang="fr-CH" sz="1400" i="1" dirty="0" err="1">
                <a:solidFill>
                  <a:srgbClr val="0948CB"/>
                </a:solidFill>
              </a:rPr>
              <a:t>Vector</a:t>
            </a:r>
            <a:r>
              <a:rPr lang="fr-CH" sz="1400" i="1" dirty="0">
                <a:solidFill>
                  <a:srgbClr val="0948CB"/>
                </a:solidFill>
              </a:rPr>
              <a:t> Machine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sz="1400" i="1" dirty="0" err="1">
                <a:solidFill>
                  <a:srgbClr val="0948CB"/>
                </a:solidFill>
              </a:rPr>
              <a:t>Decision</a:t>
            </a:r>
            <a:r>
              <a:rPr lang="fr-CH" sz="1400" i="1" dirty="0">
                <a:solidFill>
                  <a:srgbClr val="0948CB"/>
                </a:solidFill>
              </a:rPr>
              <a:t> </a:t>
            </a:r>
            <a:r>
              <a:rPr lang="fr-CH" sz="1400" i="1" dirty="0" err="1">
                <a:solidFill>
                  <a:srgbClr val="0948CB"/>
                </a:solidFill>
              </a:rPr>
              <a:t>Tree</a:t>
            </a:r>
            <a:r>
              <a:rPr lang="fr-CH" sz="1400" i="1" dirty="0">
                <a:solidFill>
                  <a:srgbClr val="0948CB"/>
                </a:solidFill>
              </a:rPr>
              <a:t> Classifier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sz="1400" i="1" dirty="0">
                <a:solidFill>
                  <a:srgbClr val="0948CB"/>
                </a:solidFill>
              </a:rPr>
              <a:t>K </a:t>
            </a:r>
            <a:r>
              <a:rPr lang="fr-CH" sz="1400" i="1" dirty="0" err="1">
                <a:solidFill>
                  <a:srgbClr val="0948CB"/>
                </a:solidFill>
              </a:rPr>
              <a:t>Means</a:t>
            </a:r>
            <a:r>
              <a:rPr lang="fr-CH" sz="1400" i="1" dirty="0">
                <a:solidFill>
                  <a:srgbClr val="0948CB"/>
                </a:solidFill>
              </a:rPr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sz="1000" dirty="0"/>
          </a:p>
          <a:p>
            <a:pPr algn="ctr"/>
            <a:r>
              <a:rPr lang="fr-CH" sz="1600" dirty="0" err="1"/>
              <a:t>Accuracy</a:t>
            </a:r>
            <a:r>
              <a:rPr lang="fr-CH" sz="1600" dirty="0"/>
              <a:t> </a:t>
            </a:r>
            <a:r>
              <a:rPr lang="fr-CH" sz="1600" dirty="0" err="1"/>
              <a:t>testing</a:t>
            </a:r>
            <a:r>
              <a:rPr lang="fr-CH" sz="1600" dirty="0"/>
              <a:t> </a:t>
            </a:r>
            <a:r>
              <a:rPr lang="fr-CH" sz="1600" dirty="0" err="1"/>
              <a:t>using</a:t>
            </a:r>
            <a:r>
              <a:rPr lang="fr-CH" sz="1600" dirty="0"/>
              <a:t> </a:t>
            </a:r>
            <a:r>
              <a:rPr lang="fr-CH" sz="1600" dirty="0" err="1"/>
              <a:t>testing</a:t>
            </a:r>
            <a:r>
              <a:rPr lang="fr-CH" sz="1600" dirty="0"/>
              <a:t> data and confusion matrix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C699C6B-44F6-F74B-E237-33336827712C}"/>
              </a:ext>
            </a:extLst>
          </p:cNvPr>
          <p:cNvSpPr txBox="1"/>
          <p:nvPr/>
        </p:nvSpPr>
        <p:spPr>
          <a:xfrm>
            <a:off x="8387503" y="4381643"/>
            <a:ext cx="3078480" cy="10926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CH" sz="1600" dirty="0"/>
              <a:t>All </a:t>
            </a:r>
            <a:r>
              <a:rPr lang="fr-CH" sz="1600" dirty="0" err="1"/>
              <a:t>models</a:t>
            </a:r>
            <a:r>
              <a:rPr lang="fr-CH" sz="1600" dirty="0"/>
              <a:t> </a:t>
            </a:r>
            <a:r>
              <a:rPr lang="fr-CH" sz="1600" dirty="0" err="1"/>
              <a:t>had</a:t>
            </a:r>
            <a:r>
              <a:rPr lang="fr-CH" sz="1600" dirty="0"/>
              <a:t> </a:t>
            </a:r>
            <a:r>
              <a:rPr lang="fr-CH" sz="1600" dirty="0" err="1"/>
              <a:t>similar</a:t>
            </a:r>
            <a:r>
              <a:rPr lang="fr-CH" sz="1600" dirty="0"/>
              <a:t> </a:t>
            </a:r>
            <a:r>
              <a:rPr lang="fr-CH" sz="1600" dirty="0" err="1"/>
              <a:t>results</a:t>
            </a:r>
            <a:r>
              <a:rPr lang="fr-CH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sz="500" i="1" dirty="0">
              <a:solidFill>
                <a:srgbClr val="0948CB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sz="1400" i="1" dirty="0">
                <a:solidFill>
                  <a:srgbClr val="0948CB"/>
                </a:solidFill>
              </a:rPr>
              <a:t>Model </a:t>
            </a:r>
            <a:r>
              <a:rPr lang="fr-CH" sz="1400" i="1" dirty="0" err="1">
                <a:solidFill>
                  <a:srgbClr val="0948CB"/>
                </a:solidFill>
              </a:rPr>
              <a:t>Accuracy</a:t>
            </a:r>
            <a:r>
              <a:rPr lang="fr-CH" sz="1400" i="1" dirty="0">
                <a:solidFill>
                  <a:srgbClr val="0948CB"/>
                </a:solidFill>
              </a:rPr>
              <a:t> of 83%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sz="1400" i="1" dirty="0">
                <a:solidFill>
                  <a:srgbClr val="0948CB"/>
                </a:solidFill>
              </a:rPr>
              <a:t>Good </a:t>
            </a:r>
            <a:r>
              <a:rPr lang="fr-CH" sz="1400" i="1" dirty="0" err="1">
                <a:solidFill>
                  <a:srgbClr val="0948CB"/>
                </a:solidFill>
              </a:rPr>
              <a:t>sensitivity</a:t>
            </a:r>
            <a:r>
              <a:rPr lang="fr-CH" sz="1400" i="1" dirty="0">
                <a:solidFill>
                  <a:srgbClr val="0948CB"/>
                </a:solidFill>
              </a:rPr>
              <a:t> but </a:t>
            </a:r>
            <a:r>
              <a:rPr lang="fr-CH" sz="1400" i="1" dirty="0" err="1">
                <a:solidFill>
                  <a:srgbClr val="0948CB"/>
                </a:solidFill>
              </a:rPr>
              <a:t>lacking</a:t>
            </a:r>
            <a:r>
              <a:rPr lang="fr-CH" sz="1400" i="1" dirty="0">
                <a:solidFill>
                  <a:srgbClr val="0948CB"/>
                </a:solidFill>
              </a:rPr>
              <a:t> </a:t>
            </a:r>
            <a:r>
              <a:rPr lang="fr-CH" sz="1400" i="1" dirty="0" err="1">
                <a:solidFill>
                  <a:srgbClr val="0948CB"/>
                </a:solidFill>
              </a:rPr>
              <a:t>specificity</a:t>
            </a:r>
            <a:endParaRPr lang="fr-CH" sz="1400" i="1" dirty="0">
              <a:solidFill>
                <a:srgbClr val="0948CB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969B292-E3D7-8CE7-47A9-A8A2D4D952EA}"/>
              </a:ext>
            </a:extLst>
          </p:cNvPr>
          <p:cNvSpPr txBox="1"/>
          <p:nvPr/>
        </p:nvSpPr>
        <p:spPr>
          <a:xfrm>
            <a:off x="1925743" y="1780756"/>
            <a:ext cx="3078480" cy="19851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CH" sz="1600" dirty="0"/>
              <a:t>Data collection </a:t>
            </a:r>
            <a:r>
              <a:rPr lang="fr-CH" sz="1600" dirty="0" err="1"/>
              <a:t>from</a:t>
            </a:r>
            <a:r>
              <a:rPr lang="fr-CH" sz="1600" dirty="0"/>
              <a:t> </a:t>
            </a:r>
            <a:r>
              <a:rPr lang="fr-CH" sz="1600" dirty="0" err="1"/>
              <a:t>two</a:t>
            </a:r>
            <a:r>
              <a:rPr lang="fr-CH" sz="1600" dirty="0"/>
              <a:t> </a:t>
            </a:r>
            <a:r>
              <a:rPr lang="fr-CH" sz="1600" dirty="0" err="1"/>
              <a:t>different</a:t>
            </a:r>
            <a:r>
              <a:rPr lang="fr-CH" sz="1600" dirty="0"/>
              <a:t> sources:</a:t>
            </a:r>
          </a:p>
          <a:p>
            <a:pPr algn="ctr"/>
            <a:endParaRPr lang="fr-CH" sz="5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CH" sz="1400" i="1" dirty="0">
                <a:solidFill>
                  <a:srgbClr val="0948CB"/>
                </a:solidFill>
              </a:rPr>
              <a:t>SpaceX API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CH" sz="1400" i="1" dirty="0" err="1">
                <a:solidFill>
                  <a:srgbClr val="0948CB"/>
                </a:solidFill>
              </a:rPr>
              <a:t>Webscraping</a:t>
            </a:r>
            <a:endParaRPr lang="fr-CH" sz="1400" i="1" dirty="0">
              <a:solidFill>
                <a:srgbClr val="0948C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sz="1000" i="1" dirty="0">
              <a:solidFill>
                <a:srgbClr val="0948CB"/>
              </a:solidFill>
            </a:endParaRPr>
          </a:p>
          <a:p>
            <a:pPr algn="ctr"/>
            <a:r>
              <a:rPr lang="fr-CH" sz="1600" dirty="0"/>
              <a:t>Handling of </a:t>
            </a:r>
            <a:r>
              <a:rPr lang="fr-CH" sz="1600" dirty="0" err="1"/>
              <a:t>missing</a:t>
            </a:r>
            <a:r>
              <a:rPr lang="fr-CH" sz="1600" dirty="0"/>
              <a:t> values and </a:t>
            </a:r>
            <a:r>
              <a:rPr lang="fr-CH" sz="1600" dirty="0" err="1"/>
              <a:t>one-hot</a:t>
            </a:r>
            <a:r>
              <a:rPr lang="fr-CH" sz="1600" dirty="0"/>
              <a:t> </a:t>
            </a:r>
            <a:r>
              <a:rPr lang="fr-CH" sz="1600" dirty="0" err="1"/>
              <a:t>encoding</a:t>
            </a:r>
            <a:r>
              <a:rPr lang="fr-CH" sz="1600" dirty="0"/>
              <a:t> of </a:t>
            </a:r>
            <a:r>
              <a:rPr lang="fr-CH" sz="1600" dirty="0" err="1"/>
              <a:t>categorical</a:t>
            </a:r>
            <a:r>
              <a:rPr lang="fr-CH" sz="1600" dirty="0"/>
              <a:t> variables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84AF700-5322-6AE8-924D-57873763D293}"/>
              </a:ext>
            </a:extLst>
          </p:cNvPr>
          <p:cNvSpPr txBox="1"/>
          <p:nvPr/>
        </p:nvSpPr>
        <p:spPr>
          <a:xfrm>
            <a:off x="254423" y="2637307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0948CB"/>
                </a:solidFill>
              </a:defRPr>
            </a:lvl1pPr>
          </a:lstStyle>
          <a:p>
            <a:pPr algn="r"/>
            <a:r>
              <a:rPr lang="fr-CH" dirty="0" err="1"/>
              <a:t>Methodology</a:t>
            </a:r>
            <a:endParaRPr lang="fr-CH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9B07E78-164F-0AF3-76E3-6E2CF3E666A7}"/>
              </a:ext>
            </a:extLst>
          </p:cNvPr>
          <p:cNvSpPr txBox="1"/>
          <p:nvPr/>
        </p:nvSpPr>
        <p:spPr>
          <a:xfrm>
            <a:off x="254423" y="474328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0948CB"/>
                </a:solidFill>
              </a:defRPr>
            </a:lvl1pPr>
          </a:lstStyle>
          <a:p>
            <a:pPr algn="r"/>
            <a:r>
              <a:rPr lang="fr-CH" dirty="0" err="1"/>
              <a:t>Outcomes</a:t>
            </a:r>
            <a:endParaRPr lang="fr-CH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1B32671-A248-0DE7-CBBA-032A064D3E16}"/>
              </a:ext>
            </a:extLst>
          </p:cNvPr>
          <p:cNvSpPr txBox="1"/>
          <p:nvPr/>
        </p:nvSpPr>
        <p:spPr>
          <a:xfrm>
            <a:off x="5156623" y="1788449"/>
            <a:ext cx="3078480" cy="19697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600" dirty="0"/>
              <a:t>EDA </a:t>
            </a:r>
            <a:r>
              <a:rPr lang="fr-CH" sz="1600" dirty="0" err="1"/>
              <a:t>performed</a:t>
            </a:r>
            <a:r>
              <a:rPr lang="fr-CH" sz="1600" dirty="0"/>
              <a:t> </a:t>
            </a:r>
            <a:r>
              <a:rPr lang="fr-CH" sz="1600" dirty="0" err="1"/>
              <a:t>visually</a:t>
            </a:r>
            <a:endParaRPr lang="fr-CH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600" dirty="0" err="1"/>
              <a:t>Analysis</a:t>
            </a:r>
            <a:r>
              <a:rPr lang="fr-CH" sz="1600" dirty="0"/>
              <a:t> of SQL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600" dirty="0" err="1"/>
              <a:t>Creation</a:t>
            </a:r>
            <a:r>
              <a:rPr lang="fr-CH" sz="1600" dirty="0"/>
              <a:t> of interactive media: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sz="600" i="1" dirty="0">
              <a:solidFill>
                <a:srgbClr val="0948C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400" i="1" dirty="0" err="1">
                <a:solidFill>
                  <a:srgbClr val="0948CB"/>
                </a:solidFill>
              </a:rPr>
              <a:t>Folium</a:t>
            </a:r>
            <a:r>
              <a:rPr lang="fr-CH" sz="1400" i="1" dirty="0">
                <a:solidFill>
                  <a:srgbClr val="0948CB"/>
                </a:solidFill>
              </a:rPr>
              <a:t> </a:t>
            </a:r>
            <a:r>
              <a:rPr lang="fr-CH" sz="1400" i="1" dirty="0" err="1">
                <a:solidFill>
                  <a:srgbClr val="0948CB"/>
                </a:solidFill>
              </a:rPr>
              <a:t>maps</a:t>
            </a:r>
            <a:endParaRPr lang="fr-CH" sz="1400" i="1" dirty="0">
              <a:solidFill>
                <a:srgbClr val="0948C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400" i="1" dirty="0">
                <a:solidFill>
                  <a:srgbClr val="0948CB"/>
                </a:solidFill>
              </a:rPr>
              <a:t>Dashboard </a:t>
            </a:r>
            <a:r>
              <a:rPr lang="fr-CH" sz="1400" i="1" dirty="0" err="1">
                <a:solidFill>
                  <a:srgbClr val="0948CB"/>
                </a:solidFill>
              </a:rPr>
              <a:t>with</a:t>
            </a:r>
            <a:r>
              <a:rPr lang="fr-CH" sz="1400" i="1" dirty="0">
                <a:solidFill>
                  <a:srgbClr val="0948CB"/>
                </a:solidFill>
              </a:rPr>
              <a:t> interactive </a:t>
            </a:r>
            <a:r>
              <a:rPr lang="fr-CH" sz="1400" i="1" dirty="0" err="1">
                <a:solidFill>
                  <a:srgbClr val="0948CB"/>
                </a:solidFill>
              </a:rPr>
              <a:t>graphics</a:t>
            </a:r>
            <a:endParaRPr lang="fr-CH" sz="1400" i="1" dirty="0">
              <a:solidFill>
                <a:srgbClr val="0948C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sz="1600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7E49254-1A9B-CD66-A9C9-98E0BC06854F}"/>
              </a:ext>
            </a:extLst>
          </p:cNvPr>
          <p:cNvSpPr txBox="1"/>
          <p:nvPr/>
        </p:nvSpPr>
        <p:spPr>
          <a:xfrm>
            <a:off x="1925743" y="4266228"/>
            <a:ext cx="307848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CH" sz="1600" dirty="0"/>
              <a:t>Data </a:t>
            </a:r>
            <a:r>
              <a:rPr lang="fr-CH" sz="1600" dirty="0" err="1"/>
              <a:t>gathered</a:t>
            </a:r>
            <a:r>
              <a:rPr lang="fr-CH" sz="1600" dirty="0"/>
              <a:t> and </a:t>
            </a:r>
            <a:r>
              <a:rPr lang="fr-CH" sz="1600" dirty="0" err="1"/>
              <a:t>cleaned</a:t>
            </a:r>
            <a:r>
              <a:rPr lang="fr-CH" sz="1600" dirty="0"/>
              <a:t> </a:t>
            </a:r>
            <a:r>
              <a:rPr lang="fr-CH" sz="1600" dirty="0" err="1"/>
              <a:t>successfully</a:t>
            </a:r>
            <a:r>
              <a:rPr lang="fr-CH" sz="1600" dirty="0"/>
              <a:t> </a:t>
            </a:r>
            <a:r>
              <a:rPr lang="fr-CH" sz="1600" dirty="0" err="1"/>
              <a:t>into</a:t>
            </a:r>
            <a:r>
              <a:rPr lang="fr-CH" sz="1600" dirty="0"/>
              <a:t> a </a:t>
            </a:r>
            <a:r>
              <a:rPr lang="fr-CH" sz="1600" dirty="0" err="1"/>
              <a:t>cohesive</a:t>
            </a:r>
            <a:r>
              <a:rPr lang="fr-CH" sz="1600" dirty="0"/>
              <a:t> and </a:t>
            </a:r>
            <a:r>
              <a:rPr lang="fr-CH" sz="1600" dirty="0" err="1"/>
              <a:t>coherent</a:t>
            </a:r>
            <a:r>
              <a:rPr lang="fr-CH" sz="1600" dirty="0"/>
              <a:t> </a:t>
            </a:r>
            <a:r>
              <a:rPr lang="fr-CH" sz="1600" dirty="0" err="1"/>
              <a:t>dataframe</a:t>
            </a:r>
            <a:endParaRPr lang="fr-CH" sz="1600" dirty="0"/>
          </a:p>
          <a:p>
            <a:endParaRPr lang="fr-CH" sz="1600" dirty="0"/>
          </a:p>
          <a:p>
            <a:pPr algn="ctr"/>
            <a:r>
              <a:rPr lang="fr-CH" sz="1600" dirty="0"/>
              <a:t>Data </a:t>
            </a:r>
            <a:r>
              <a:rPr lang="fr-CH" sz="1600" dirty="0" err="1"/>
              <a:t>exported</a:t>
            </a:r>
            <a:r>
              <a:rPr lang="fr-CH" sz="1600" dirty="0"/>
              <a:t> as CSV document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ADD21CB-0608-790C-8449-574B725DAB0C}"/>
              </a:ext>
            </a:extLst>
          </p:cNvPr>
          <p:cNvSpPr txBox="1"/>
          <p:nvPr/>
        </p:nvSpPr>
        <p:spPr>
          <a:xfrm>
            <a:off x="5156623" y="3896897"/>
            <a:ext cx="3078480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CH" sz="1600" dirty="0"/>
              <a:t>Identification of relations </a:t>
            </a:r>
            <a:r>
              <a:rPr lang="fr-CH" sz="1600" dirty="0" err="1"/>
              <a:t>between</a:t>
            </a:r>
            <a:r>
              <a:rPr lang="fr-CH" sz="1600" dirty="0"/>
              <a:t> launch site, </a:t>
            </a:r>
            <a:r>
              <a:rPr lang="fr-CH" sz="1600" dirty="0" err="1"/>
              <a:t>payload</a:t>
            </a:r>
            <a:r>
              <a:rPr lang="fr-CH" sz="1600" dirty="0"/>
              <a:t> mass, </a:t>
            </a:r>
            <a:r>
              <a:rPr lang="fr-CH" sz="1600" dirty="0" err="1"/>
              <a:t>orbit</a:t>
            </a:r>
            <a:r>
              <a:rPr lang="fr-CH" sz="1600" dirty="0"/>
              <a:t> type, date and landing </a:t>
            </a:r>
            <a:r>
              <a:rPr lang="fr-CH" sz="1600" dirty="0" err="1"/>
              <a:t>success</a:t>
            </a:r>
            <a:r>
              <a:rPr lang="fr-CH" sz="1600" dirty="0"/>
              <a:t> </a:t>
            </a:r>
            <a:r>
              <a:rPr lang="fr-CH" sz="1600" dirty="0" err="1"/>
              <a:t>outcome</a:t>
            </a:r>
            <a:endParaRPr lang="fr-CH" sz="1600" dirty="0"/>
          </a:p>
          <a:p>
            <a:endParaRPr lang="fr-CH" sz="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400" i="1" dirty="0">
                <a:solidFill>
                  <a:srgbClr val="0948CB"/>
                </a:solidFill>
              </a:rPr>
              <a:t>Landing </a:t>
            </a:r>
            <a:r>
              <a:rPr lang="fr-CH" sz="1400" i="1" dirty="0" err="1">
                <a:solidFill>
                  <a:srgbClr val="0948CB"/>
                </a:solidFill>
              </a:rPr>
              <a:t>outcome</a:t>
            </a:r>
            <a:r>
              <a:rPr lang="fr-CH" sz="1400" i="1" dirty="0">
                <a:solidFill>
                  <a:srgbClr val="0948CB"/>
                </a:solidFill>
              </a:rPr>
              <a:t> </a:t>
            </a:r>
            <a:r>
              <a:rPr lang="fr-CH" sz="1400" i="1" dirty="0" err="1">
                <a:solidFill>
                  <a:srgbClr val="0948CB"/>
                </a:solidFill>
              </a:rPr>
              <a:t>increased</a:t>
            </a:r>
            <a:r>
              <a:rPr lang="fr-CH" sz="1400" i="1" dirty="0">
                <a:solidFill>
                  <a:srgbClr val="0948CB"/>
                </a:solidFill>
              </a:rPr>
              <a:t> </a:t>
            </a:r>
            <a:r>
              <a:rPr lang="fr-CH" sz="1400" i="1" dirty="0" err="1">
                <a:solidFill>
                  <a:srgbClr val="0948CB"/>
                </a:solidFill>
              </a:rPr>
              <a:t>with</a:t>
            </a:r>
            <a:r>
              <a:rPr lang="fr-CH" sz="1400" i="1" dirty="0">
                <a:solidFill>
                  <a:srgbClr val="0948CB"/>
                </a:solidFill>
              </a:rPr>
              <a:t>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sz="400" i="1" dirty="0">
              <a:solidFill>
                <a:srgbClr val="0948C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400" i="1" dirty="0">
                <a:solidFill>
                  <a:srgbClr val="0948CB"/>
                </a:solidFill>
              </a:rPr>
              <a:t>Launch sites are </a:t>
            </a:r>
            <a:r>
              <a:rPr lang="fr-CH" sz="1400" i="1" dirty="0" err="1">
                <a:solidFill>
                  <a:srgbClr val="0948CB"/>
                </a:solidFill>
              </a:rPr>
              <a:t>strategically</a:t>
            </a:r>
            <a:r>
              <a:rPr lang="fr-CH" sz="1400" i="1" dirty="0">
                <a:solidFill>
                  <a:srgbClr val="0948CB"/>
                </a:solidFill>
              </a:rPr>
              <a:t> </a:t>
            </a:r>
            <a:r>
              <a:rPr lang="fr-CH" sz="1400" i="1" dirty="0" err="1">
                <a:solidFill>
                  <a:srgbClr val="0948CB"/>
                </a:solidFill>
              </a:rPr>
              <a:t>placed</a:t>
            </a:r>
            <a:r>
              <a:rPr lang="fr-CH" sz="1400" i="1" dirty="0">
                <a:solidFill>
                  <a:srgbClr val="0948CB"/>
                </a:solidFill>
              </a:rPr>
              <a:t> </a:t>
            </a:r>
            <a:r>
              <a:rPr lang="fr-CH" sz="1400" i="1" dirty="0" err="1">
                <a:solidFill>
                  <a:srgbClr val="0948CB"/>
                </a:solidFill>
              </a:rPr>
              <a:t>near</a:t>
            </a:r>
            <a:r>
              <a:rPr lang="fr-CH" sz="1400" i="1" dirty="0">
                <a:solidFill>
                  <a:srgbClr val="0948CB"/>
                </a:solidFill>
              </a:rPr>
              <a:t> points of </a:t>
            </a:r>
            <a:r>
              <a:rPr lang="fr-CH" sz="1400" i="1" dirty="0" err="1">
                <a:solidFill>
                  <a:srgbClr val="0948CB"/>
                </a:solidFill>
              </a:rPr>
              <a:t>interest</a:t>
            </a:r>
            <a:endParaRPr lang="fr-CH" sz="1400" i="1" dirty="0">
              <a:solidFill>
                <a:srgbClr val="0948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A683363-8A6A-A307-8E9D-24E7EB311817}"/>
              </a:ext>
            </a:extLst>
          </p:cNvPr>
          <p:cNvSpPr txBox="1"/>
          <p:nvPr/>
        </p:nvSpPr>
        <p:spPr>
          <a:xfrm>
            <a:off x="960509" y="1976151"/>
            <a:ext cx="1051560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CH" sz="2000" dirty="0"/>
              <a:t>SQL Command:</a:t>
            </a:r>
          </a:p>
          <a:p>
            <a:pPr>
              <a:spcBef>
                <a:spcPts val="1200"/>
              </a:spcBef>
            </a:pPr>
            <a:endParaRPr lang="fr-CH" sz="2000" dirty="0"/>
          </a:p>
          <a:p>
            <a:pPr>
              <a:spcBef>
                <a:spcPts val="1200"/>
              </a:spcBef>
            </a:pPr>
            <a:endParaRPr lang="fr-CH" sz="500" dirty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CH" sz="2000" dirty="0" err="1"/>
              <a:t>Outcome</a:t>
            </a:r>
            <a:r>
              <a:rPr lang="fr-CH" sz="2000" dirty="0"/>
              <a:t>: 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fr-CH" sz="500" dirty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fr-CH" sz="1000" dirty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fr-CH" sz="1000" dirty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fr-CH" sz="200" dirty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fr-CH" sz="1000" dirty="0"/>
          </a:p>
          <a:p>
            <a:pPr>
              <a:spcBef>
                <a:spcPts val="1200"/>
              </a:spcBef>
            </a:pPr>
            <a:endParaRPr lang="fr-CH" sz="200" dirty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CH" sz="2000" dirty="0"/>
              <a:t>Four </a:t>
            </a:r>
            <a:r>
              <a:rPr lang="fr-CH" sz="2000" dirty="0" err="1"/>
              <a:t>different</a:t>
            </a:r>
            <a:r>
              <a:rPr lang="fr-CH" sz="2000" dirty="0"/>
              <a:t> booster types </a:t>
            </a:r>
            <a:r>
              <a:rPr lang="fr-CH" sz="2000" dirty="0" err="1"/>
              <a:t>were</a:t>
            </a:r>
            <a:r>
              <a:rPr lang="fr-CH" sz="2000" dirty="0"/>
              <a:t> </a:t>
            </a:r>
            <a:r>
              <a:rPr lang="fr-CH" sz="2000" dirty="0" err="1"/>
              <a:t>used</a:t>
            </a:r>
            <a:r>
              <a:rPr lang="fr-CH" sz="2000" dirty="0"/>
              <a:t> for a </a:t>
            </a:r>
            <a:r>
              <a:rPr lang="fr-CH" sz="2000" dirty="0" err="1"/>
              <a:t>payload</a:t>
            </a:r>
            <a:r>
              <a:rPr lang="fr-CH" sz="2000" dirty="0"/>
              <a:t> </a:t>
            </a:r>
            <a:r>
              <a:rPr lang="fr-CH" sz="2000" dirty="0" err="1"/>
              <a:t>between</a:t>
            </a:r>
            <a:r>
              <a:rPr lang="fr-CH" sz="2000" dirty="0"/>
              <a:t> 4000 and 6000kg </a:t>
            </a:r>
            <a:r>
              <a:rPr lang="fr-CH" sz="2000" dirty="0" err="1"/>
              <a:t>with</a:t>
            </a:r>
            <a:r>
              <a:rPr lang="fr-CH" sz="2000" dirty="0"/>
              <a:t> a </a:t>
            </a:r>
            <a:r>
              <a:rPr lang="fr-CH" sz="2000" dirty="0" err="1"/>
              <a:t>successful</a:t>
            </a:r>
            <a:r>
              <a:rPr lang="fr-CH" sz="2000" dirty="0"/>
              <a:t> landing: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49CF67A-6564-ECBC-E655-5285FA459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3230" y="2395487"/>
            <a:ext cx="10001250" cy="584775"/>
          </a:xfrm>
          <a:prstGeom prst="rect">
            <a:avLst/>
          </a:prstGeom>
          <a:solidFill>
            <a:srgbClr val="ADFF9F">
              <a:alpha val="50196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 typeface="+mj-lt"/>
              <a:buAutoNum type="arabicPeriod"/>
              <a:tabLst/>
            </a:pPr>
            <a:r>
              <a:rPr kumimoji="0" lang="en-US" altLang="fr-F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kumimoji="0" lang="en-US" altLang="fr-F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kumimoji="0" lang="en-US" altLang="fr-F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SELECT </a:t>
            </a:r>
            <a:r>
              <a:rPr lang="en-US" alt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Booster_Version</a:t>
            </a:r>
            <a:r>
              <a:rPr kumimoji="0" lang="en-US" altLang="fr-F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FROM SPACEXTABLE WHERE ("PAYLOAD_MASS__KG_" BETWEEN 4000 AND 6000) AND ("</a:t>
            </a:r>
            <a:r>
              <a:rPr kumimoji="0" lang="en-US" altLang="fr-F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Landing_Outcome</a:t>
            </a:r>
            <a:r>
              <a:rPr kumimoji="0" lang="en-US" altLang="fr-F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= "Success (drone ship)")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0ED21E3-FB05-BF56-93E5-9A86086BA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230" y="3578241"/>
            <a:ext cx="1276528" cy="1371791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E738E33-0196-87DE-E92A-ABC0DF52844A}"/>
              </a:ext>
            </a:extLst>
          </p:cNvPr>
          <p:cNvSpPr txBox="1"/>
          <p:nvPr/>
        </p:nvSpPr>
        <p:spPr>
          <a:xfrm>
            <a:off x="1423230" y="5768896"/>
            <a:ext cx="2437797" cy="684803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fr-CH" i="1" dirty="0">
                <a:solidFill>
                  <a:srgbClr val="3A6483"/>
                </a:solidFill>
              </a:rPr>
              <a:t>F9 FT B1022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fr-CH" sz="1800" i="1" dirty="0">
                <a:solidFill>
                  <a:srgbClr val="3A6483"/>
                </a:solidFill>
              </a:rPr>
              <a:t>F9 FT B1026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ABD21B7-71DC-9F0A-3802-8D1FDA27AF8F}"/>
              </a:ext>
            </a:extLst>
          </p:cNvPr>
          <p:cNvSpPr txBox="1"/>
          <p:nvPr/>
        </p:nvSpPr>
        <p:spPr>
          <a:xfrm>
            <a:off x="3877315" y="5774753"/>
            <a:ext cx="3861631" cy="684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fr-CH" i="1" dirty="0">
                <a:solidFill>
                  <a:srgbClr val="3A6483"/>
                </a:solidFill>
              </a:rPr>
              <a:t>F9 FT B1021.2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fr-CH" i="1" dirty="0">
                <a:solidFill>
                  <a:srgbClr val="3A6483"/>
                </a:solidFill>
              </a:rPr>
              <a:t>F9 FT B1031.2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FCA1308-5B43-E8BB-5D0A-0C626C1FEBCC}"/>
              </a:ext>
            </a:extLst>
          </p:cNvPr>
          <p:cNvSpPr txBox="1"/>
          <p:nvPr/>
        </p:nvSpPr>
        <p:spPr>
          <a:xfrm>
            <a:off x="838200" y="1350133"/>
            <a:ext cx="105156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CH" sz="2000" dirty="0"/>
              <a:t>SQL Command: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fr-CH" sz="2000" dirty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fr-CH" sz="2000" dirty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fr-CH" sz="500" dirty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fr-CH" sz="500" dirty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fr-CH" sz="500" dirty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fr-CH" sz="500" dirty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fr-CH" sz="500" dirty="0"/>
          </a:p>
          <a:p>
            <a:pPr>
              <a:spcBef>
                <a:spcPts val="1200"/>
              </a:spcBef>
            </a:pPr>
            <a:endParaRPr lang="fr-CH" sz="500" dirty="0"/>
          </a:p>
          <a:p>
            <a:pPr>
              <a:spcBef>
                <a:spcPts val="1200"/>
              </a:spcBef>
            </a:pPr>
            <a:endParaRPr lang="fr-CH" sz="500" dirty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CH" sz="2000" dirty="0" err="1"/>
              <a:t>Outcome</a:t>
            </a:r>
            <a:r>
              <a:rPr lang="fr-CH" sz="2000" dirty="0"/>
              <a:t>: 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fr-CH" sz="500" dirty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fr-CH" sz="1000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CA5FCF72-6210-C8ED-6D15-E42F3C76AB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175" y="1910544"/>
            <a:ext cx="7667625" cy="1418850"/>
          </a:xfrm>
          <a:prstGeom prst="rect">
            <a:avLst/>
          </a:prstGeom>
          <a:solidFill>
            <a:srgbClr val="ADFF9F">
              <a:alpha val="50196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 typeface="+mj-lt"/>
              <a:buAutoNum type="arabicPeriod"/>
              <a:tabLst/>
            </a:pPr>
            <a:r>
              <a:rPr kumimoji="0" lang="en-US" altLang="fr-F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kumimoji="0" lang="en-US" altLang="fr-FR" sz="1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kumimoji="0" lang="en-US" altLang="fr-F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SELECT 'Success' AS Outcome, COUNT("</a:t>
            </a:r>
            <a:r>
              <a:rPr kumimoji="0" lang="en-US" altLang="fr-FR" sz="1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Landing_Outcome</a:t>
            </a:r>
            <a:r>
              <a:rPr kumimoji="0" lang="en-US" altLang="fr-F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") AS "Count" FROM SPACEXTABLE WHERE "</a:t>
            </a:r>
            <a:r>
              <a:rPr kumimoji="0" lang="en-US" altLang="fr-FR" sz="1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Mission_Outcome</a:t>
            </a:r>
            <a:r>
              <a:rPr kumimoji="0" lang="en-US" altLang="fr-F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LIKE "%Success%" \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 typeface="+mj-lt"/>
              <a:buAutoNum type="arabicPeriod"/>
              <a:tabLst/>
            </a:pPr>
            <a:endParaRPr kumimoji="0" lang="en-US" altLang="fr-FR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 typeface="+mj-lt"/>
              <a:buAutoNum type="arabicPeriod"/>
              <a:tabLst/>
            </a:pPr>
            <a:r>
              <a:rPr kumimoji="0" lang="en-US" altLang="fr-F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UNION SELECT 'Failure' AS Outcome, COUNT("</a:t>
            </a:r>
            <a:r>
              <a:rPr kumimoji="0" lang="en-US" altLang="fr-FR" sz="1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Landing_Outcome</a:t>
            </a:r>
            <a:r>
              <a:rPr kumimoji="0" lang="en-US" altLang="fr-F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") AS "Count" FROM SPACEXTABLE WHERE "</a:t>
            </a:r>
            <a:r>
              <a:rPr kumimoji="0" lang="en-US" altLang="fr-FR" sz="1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Mission_Outcome</a:t>
            </a:r>
            <a:r>
              <a:rPr kumimoji="0" lang="en-US" altLang="fr-F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LIKE "Failure%"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20958A1-FD0A-F8C7-B69F-2EB7DD3DC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3ADCF62-FEAB-2680-1298-21C1BF169AF4}"/>
              </a:ext>
            </a:extLst>
          </p:cNvPr>
          <p:cNvSpPr txBox="1"/>
          <p:nvPr/>
        </p:nvSpPr>
        <p:spPr>
          <a:xfrm>
            <a:off x="9059789" y="1680524"/>
            <a:ext cx="2933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i="1" dirty="0">
                <a:solidFill>
                  <a:srgbClr val="3A6483"/>
                </a:solidFill>
              </a:rPr>
              <a:t>Count all "Landing </a:t>
            </a:r>
            <a:r>
              <a:rPr lang="fr-CH" i="1" dirty="0" err="1">
                <a:solidFill>
                  <a:srgbClr val="3A6483"/>
                </a:solidFill>
              </a:rPr>
              <a:t>Outcome</a:t>
            </a:r>
            <a:r>
              <a:rPr lang="fr-CH" i="1" dirty="0">
                <a:solidFill>
                  <a:srgbClr val="3A6483"/>
                </a:solidFill>
              </a:rPr>
              <a:t>" items in the </a:t>
            </a:r>
            <a:r>
              <a:rPr lang="fr-CH" i="1" dirty="0" err="1">
                <a:solidFill>
                  <a:srgbClr val="3A6483"/>
                </a:solidFill>
              </a:rPr>
              <a:t>database</a:t>
            </a:r>
            <a:r>
              <a:rPr lang="fr-CH" i="1" dirty="0">
                <a:solidFill>
                  <a:srgbClr val="3A6483"/>
                </a:solidFill>
              </a:rPr>
              <a:t> </a:t>
            </a:r>
            <a:r>
              <a:rPr lang="fr-CH" i="1" dirty="0" err="1">
                <a:solidFill>
                  <a:srgbClr val="3A6483"/>
                </a:solidFill>
              </a:rPr>
              <a:t>where</a:t>
            </a:r>
            <a:r>
              <a:rPr lang="fr-CH" i="1" dirty="0">
                <a:solidFill>
                  <a:srgbClr val="3A6483"/>
                </a:solidFill>
              </a:rPr>
              <a:t> the </a:t>
            </a:r>
            <a:r>
              <a:rPr lang="fr-CH" i="1" dirty="0" err="1">
                <a:solidFill>
                  <a:srgbClr val="3A6483"/>
                </a:solidFill>
              </a:rPr>
              <a:t>outcome</a:t>
            </a:r>
            <a:r>
              <a:rPr lang="fr-CH" i="1" dirty="0">
                <a:solidFill>
                  <a:srgbClr val="3A6483"/>
                </a:solidFill>
              </a:rPr>
              <a:t> </a:t>
            </a:r>
            <a:r>
              <a:rPr lang="fr-CH" i="1" dirty="0" err="1">
                <a:solidFill>
                  <a:srgbClr val="3A6483"/>
                </a:solidFill>
              </a:rPr>
              <a:t>was</a:t>
            </a:r>
            <a:r>
              <a:rPr lang="fr-CH" i="1" dirty="0">
                <a:solidFill>
                  <a:srgbClr val="3A6483"/>
                </a:solidFill>
              </a:rPr>
              <a:t> a </a:t>
            </a:r>
            <a:r>
              <a:rPr lang="fr-CH" i="1" dirty="0" err="1">
                <a:solidFill>
                  <a:srgbClr val="3A6483"/>
                </a:solidFill>
              </a:rPr>
              <a:t>success</a:t>
            </a:r>
            <a:endParaRPr lang="fr-CH" i="1" dirty="0">
              <a:solidFill>
                <a:srgbClr val="3A6483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305609C-8D6E-D6F4-2410-3418D704BC46}"/>
              </a:ext>
            </a:extLst>
          </p:cNvPr>
          <p:cNvSpPr txBox="1"/>
          <p:nvPr/>
        </p:nvSpPr>
        <p:spPr>
          <a:xfrm>
            <a:off x="9059789" y="2783040"/>
            <a:ext cx="2933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i="1" dirty="0">
                <a:solidFill>
                  <a:srgbClr val="3A6483"/>
                </a:solidFill>
              </a:rPr>
              <a:t>Count all "Landing </a:t>
            </a:r>
            <a:r>
              <a:rPr lang="fr-CH" i="1" dirty="0" err="1">
                <a:solidFill>
                  <a:srgbClr val="3A6483"/>
                </a:solidFill>
              </a:rPr>
              <a:t>Outcome</a:t>
            </a:r>
            <a:r>
              <a:rPr lang="fr-CH" i="1" dirty="0">
                <a:solidFill>
                  <a:srgbClr val="3A6483"/>
                </a:solidFill>
              </a:rPr>
              <a:t>" items in the </a:t>
            </a:r>
            <a:r>
              <a:rPr lang="fr-CH" i="1" dirty="0" err="1">
                <a:solidFill>
                  <a:srgbClr val="3A6483"/>
                </a:solidFill>
              </a:rPr>
              <a:t>database</a:t>
            </a:r>
            <a:r>
              <a:rPr lang="fr-CH" i="1" dirty="0">
                <a:solidFill>
                  <a:srgbClr val="3A6483"/>
                </a:solidFill>
              </a:rPr>
              <a:t> </a:t>
            </a:r>
            <a:r>
              <a:rPr lang="fr-CH" i="1" dirty="0" err="1">
                <a:solidFill>
                  <a:srgbClr val="3A6483"/>
                </a:solidFill>
              </a:rPr>
              <a:t>where</a:t>
            </a:r>
            <a:r>
              <a:rPr lang="fr-CH" i="1" dirty="0">
                <a:solidFill>
                  <a:srgbClr val="3A6483"/>
                </a:solidFill>
              </a:rPr>
              <a:t> the </a:t>
            </a:r>
            <a:r>
              <a:rPr lang="fr-CH" i="1" dirty="0" err="1">
                <a:solidFill>
                  <a:srgbClr val="3A6483"/>
                </a:solidFill>
              </a:rPr>
              <a:t>outcome</a:t>
            </a:r>
            <a:r>
              <a:rPr lang="fr-CH" i="1" dirty="0">
                <a:solidFill>
                  <a:srgbClr val="3A6483"/>
                </a:solidFill>
              </a:rPr>
              <a:t> </a:t>
            </a:r>
            <a:r>
              <a:rPr lang="fr-CH" i="1" dirty="0" err="1">
                <a:solidFill>
                  <a:srgbClr val="3A6483"/>
                </a:solidFill>
              </a:rPr>
              <a:t>was</a:t>
            </a:r>
            <a:r>
              <a:rPr lang="fr-CH" i="1" dirty="0">
                <a:solidFill>
                  <a:srgbClr val="3A6483"/>
                </a:solidFill>
              </a:rPr>
              <a:t> a </a:t>
            </a:r>
            <a:r>
              <a:rPr lang="fr-CH" i="1" dirty="0" err="1">
                <a:solidFill>
                  <a:srgbClr val="3A6483"/>
                </a:solidFill>
              </a:rPr>
              <a:t>failure</a:t>
            </a:r>
            <a:endParaRPr lang="fr-CH" i="1" dirty="0">
              <a:solidFill>
                <a:srgbClr val="3A6483"/>
              </a:solidFill>
            </a:endParaRPr>
          </a:p>
        </p:txBody>
      </p:sp>
      <p:sp>
        <p:nvSpPr>
          <p:cNvPr id="13" name="Accolade fermante 12">
            <a:extLst>
              <a:ext uri="{FF2B5EF4-FFF2-40B4-BE49-F238E27FC236}">
                <a16:creationId xmlns:a16="http://schemas.microsoft.com/office/drawing/2014/main" id="{ECD86AE4-2125-4464-35DB-3CD959518B36}"/>
              </a:ext>
            </a:extLst>
          </p:cNvPr>
          <p:cNvSpPr/>
          <p:nvPr/>
        </p:nvSpPr>
        <p:spPr>
          <a:xfrm>
            <a:off x="8531152" y="1936410"/>
            <a:ext cx="528637" cy="525858"/>
          </a:xfrm>
          <a:prstGeom prst="rightBrace">
            <a:avLst/>
          </a:prstGeom>
          <a:ln w="19050">
            <a:solidFill>
              <a:srgbClr val="3A64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4" name="Accolade fermante 13">
            <a:extLst>
              <a:ext uri="{FF2B5EF4-FFF2-40B4-BE49-F238E27FC236}">
                <a16:creationId xmlns:a16="http://schemas.microsoft.com/office/drawing/2014/main" id="{6A18E4FE-9C90-09EF-DE3D-B01D7C266C94}"/>
              </a:ext>
            </a:extLst>
          </p:cNvPr>
          <p:cNvSpPr/>
          <p:nvPr/>
        </p:nvSpPr>
        <p:spPr>
          <a:xfrm>
            <a:off x="8531152" y="2777091"/>
            <a:ext cx="523875" cy="525858"/>
          </a:xfrm>
          <a:prstGeom prst="rightBrace">
            <a:avLst/>
          </a:prstGeom>
          <a:ln w="19050">
            <a:solidFill>
              <a:srgbClr val="3A64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9429E48D-FF60-91E8-1887-746DD73561C0}"/>
              </a:ext>
            </a:extLst>
          </p:cNvPr>
          <p:cNvSpPr/>
          <p:nvPr/>
        </p:nvSpPr>
        <p:spPr>
          <a:xfrm>
            <a:off x="1284361" y="3729151"/>
            <a:ext cx="400050" cy="219075"/>
          </a:xfrm>
          <a:prstGeom prst="rightArrow">
            <a:avLst/>
          </a:prstGeom>
          <a:solidFill>
            <a:srgbClr val="3A6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5077943-2168-20EB-7B62-077E27D75FFC}"/>
              </a:ext>
            </a:extLst>
          </p:cNvPr>
          <p:cNvSpPr txBox="1"/>
          <p:nvPr/>
        </p:nvSpPr>
        <p:spPr>
          <a:xfrm>
            <a:off x="1752600" y="3659555"/>
            <a:ext cx="7307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i="1" dirty="0">
                <a:solidFill>
                  <a:srgbClr val="3A6483"/>
                </a:solidFill>
              </a:rPr>
              <a:t>Return the union of </a:t>
            </a:r>
            <a:r>
              <a:rPr lang="fr-CH" i="1" dirty="0" err="1">
                <a:solidFill>
                  <a:srgbClr val="3A6483"/>
                </a:solidFill>
              </a:rPr>
              <a:t>both</a:t>
            </a:r>
            <a:r>
              <a:rPr lang="fr-CH" i="1" dirty="0">
                <a:solidFill>
                  <a:srgbClr val="3A6483"/>
                </a:solidFill>
              </a:rPr>
              <a:t> </a:t>
            </a:r>
            <a:r>
              <a:rPr lang="fr-CH" i="1" dirty="0" err="1">
                <a:solidFill>
                  <a:srgbClr val="3A6483"/>
                </a:solidFill>
              </a:rPr>
              <a:t>counts</a:t>
            </a:r>
            <a:r>
              <a:rPr lang="fr-CH" i="1" dirty="0">
                <a:solidFill>
                  <a:srgbClr val="3A6483"/>
                </a:solidFill>
              </a:rPr>
              <a:t> </a:t>
            </a:r>
            <a:r>
              <a:rPr lang="fr-CH" i="1" dirty="0" err="1">
                <a:solidFill>
                  <a:srgbClr val="3A6483"/>
                </a:solidFill>
              </a:rPr>
              <a:t>hereabove</a:t>
            </a:r>
            <a:r>
              <a:rPr lang="fr-CH" i="1" dirty="0">
                <a:solidFill>
                  <a:srgbClr val="3A6483"/>
                </a:solidFill>
              </a:rPr>
              <a:t> </a:t>
            </a:r>
            <a:r>
              <a:rPr lang="fr-CH" i="1" dirty="0" err="1">
                <a:solidFill>
                  <a:srgbClr val="3A6483"/>
                </a:solidFill>
              </a:rPr>
              <a:t>aggregated</a:t>
            </a:r>
            <a:r>
              <a:rPr lang="fr-CH" i="1" dirty="0">
                <a:solidFill>
                  <a:srgbClr val="3A6483"/>
                </a:solidFill>
              </a:rPr>
              <a:t> </a:t>
            </a:r>
            <a:r>
              <a:rPr lang="fr-CH" i="1" dirty="0" err="1">
                <a:solidFill>
                  <a:srgbClr val="3A6483"/>
                </a:solidFill>
              </a:rPr>
              <a:t>into</a:t>
            </a:r>
            <a:r>
              <a:rPr lang="fr-CH" i="1" dirty="0">
                <a:solidFill>
                  <a:srgbClr val="3A6483"/>
                </a:solidFill>
              </a:rPr>
              <a:t> one table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A913E4EC-CD15-AD44-FBC7-41287BE2F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5" y="4905402"/>
            <a:ext cx="1314633" cy="905001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F1BA1D77-BDA7-CF39-6587-C424FD31AA08}"/>
              </a:ext>
            </a:extLst>
          </p:cNvPr>
          <p:cNvSpPr txBox="1"/>
          <p:nvPr/>
        </p:nvSpPr>
        <p:spPr>
          <a:xfrm>
            <a:off x="2528886" y="4921885"/>
            <a:ext cx="6530903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r-CH" i="1" dirty="0" err="1"/>
              <a:t>Only</a:t>
            </a:r>
            <a:r>
              <a:rPr lang="fr-CH" i="1" dirty="0"/>
              <a:t> one launch </a:t>
            </a:r>
            <a:r>
              <a:rPr lang="fr-CH" i="1" dirty="0" err="1"/>
              <a:t>had</a:t>
            </a:r>
            <a:r>
              <a:rPr lang="fr-CH" i="1" dirty="0"/>
              <a:t> a mission </a:t>
            </a:r>
            <a:r>
              <a:rPr lang="fr-CH" i="1" dirty="0" err="1"/>
              <a:t>outcome</a:t>
            </a:r>
            <a:r>
              <a:rPr lang="fr-CH" i="1" dirty="0"/>
              <a:t> </a:t>
            </a:r>
            <a:r>
              <a:rPr lang="fr-CH" i="1" dirty="0" err="1"/>
              <a:t>classified</a:t>
            </a:r>
            <a:r>
              <a:rPr lang="fr-CH" i="1" dirty="0"/>
              <a:t> as </a:t>
            </a:r>
            <a:r>
              <a:rPr lang="fr-CH" i="1" dirty="0" err="1"/>
              <a:t>failure</a:t>
            </a:r>
            <a:endParaRPr lang="fr-CH" i="1" dirty="0"/>
          </a:p>
          <a:p>
            <a:pPr marL="285750" indent="-285750" algn="just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r-CH" i="1" dirty="0"/>
              <a:t>100 </a:t>
            </a:r>
            <a:r>
              <a:rPr lang="fr-CH" i="1" dirty="0" err="1"/>
              <a:t>Launches</a:t>
            </a:r>
            <a:r>
              <a:rPr lang="fr-CH" i="1" dirty="0"/>
              <a:t> </a:t>
            </a:r>
            <a:r>
              <a:rPr lang="fr-CH" i="1" dirty="0" err="1"/>
              <a:t>were</a:t>
            </a:r>
            <a:r>
              <a:rPr lang="fr-CH" i="1" dirty="0"/>
              <a:t> </a:t>
            </a:r>
            <a:r>
              <a:rPr lang="fr-CH" i="1" dirty="0" err="1"/>
              <a:t>classified</a:t>
            </a:r>
            <a:r>
              <a:rPr lang="fr-CH" i="1" dirty="0"/>
              <a:t> as mission </a:t>
            </a:r>
            <a:r>
              <a:rPr lang="fr-CH" i="1" dirty="0" err="1"/>
              <a:t>success</a:t>
            </a:r>
            <a:endParaRPr lang="fr-CH" i="1" dirty="0"/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Having Carried the Maximum Payload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9CF38A7-F0C4-FA45-3AC1-B3CE072CCF23}"/>
              </a:ext>
            </a:extLst>
          </p:cNvPr>
          <p:cNvSpPr txBox="1"/>
          <p:nvPr/>
        </p:nvSpPr>
        <p:spPr>
          <a:xfrm>
            <a:off x="838200" y="1350133"/>
            <a:ext cx="1051560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CH" sz="2000" dirty="0"/>
              <a:t>SQL Command: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fr-CH" sz="2000" dirty="0"/>
          </a:p>
          <a:p>
            <a:pPr>
              <a:spcBef>
                <a:spcPts val="1200"/>
              </a:spcBef>
            </a:pPr>
            <a:endParaRPr lang="fr-CH" sz="200" dirty="0"/>
          </a:p>
          <a:p>
            <a:pPr>
              <a:spcBef>
                <a:spcPts val="1200"/>
              </a:spcBef>
            </a:pPr>
            <a:endParaRPr lang="fr-CH" sz="500" dirty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CH" sz="2000" dirty="0" err="1"/>
              <a:t>Outcome</a:t>
            </a:r>
            <a:r>
              <a:rPr lang="fr-CH" sz="2000" dirty="0"/>
              <a:t>: 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fr-CH" sz="500" dirty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fr-CH" sz="1000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F4455386-3E2C-0AA7-4649-882E76DA2E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176" y="1872699"/>
            <a:ext cx="10438796" cy="584775"/>
          </a:xfrm>
          <a:prstGeom prst="rect">
            <a:avLst/>
          </a:prstGeom>
          <a:solidFill>
            <a:srgbClr val="ADFF9F">
              <a:alpha val="50196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 typeface="+mj-lt"/>
              <a:buAutoNum type="arabicPeriod"/>
              <a:tabLst/>
            </a:pPr>
            <a:r>
              <a:rPr kumimoji="0" lang="en-US" altLang="fr-F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kumimoji="0" lang="en-US" altLang="fr-F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kumimoji="0" lang="en-US" altLang="fr-F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SELECT DISTINCT BOOSTER_VERSION FROM SPACEXTBL WHERE PAYLOAD_MASS__KG_ = (SELECT MAX(PAYLOAD_MASS__KG_) FROM SPACEXTBL) ORDER BY BOOSTER_VERSION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A7F9234-642E-4BA3-FABE-91D4F2C83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206" y="3154852"/>
            <a:ext cx="1085420" cy="320654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707DD701-BCD7-A97E-4F5B-B43DA64DDBFC}"/>
              </a:ext>
            </a:extLst>
          </p:cNvPr>
          <p:cNvSpPr txBox="1"/>
          <p:nvPr/>
        </p:nvSpPr>
        <p:spPr>
          <a:xfrm>
            <a:off x="2924175" y="3958547"/>
            <a:ext cx="5524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/>
            </a:lvl1pPr>
          </a:lstStyle>
          <a:p>
            <a:r>
              <a:rPr lang="fr-CH" dirty="0"/>
              <a:t>There </a:t>
            </a:r>
            <a:r>
              <a:rPr lang="fr-CH" dirty="0" err="1"/>
              <a:t>is</a:t>
            </a:r>
            <a:r>
              <a:rPr lang="fr-CH" dirty="0"/>
              <a:t> a large </a:t>
            </a:r>
            <a:r>
              <a:rPr lang="fr-CH" dirty="0" err="1"/>
              <a:t>variety</a:t>
            </a:r>
            <a:r>
              <a:rPr lang="fr-CH" dirty="0"/>
              <a:t> of boosters </a:t>
            </a:r>
            <a:r>
              <a:rPr lang="fr-CH" dirty="0" err="1"/>
              <a:t>which</a:t>
            </a:r>
            <a:r>
              <a:rPr lang="fr-CH" dirty="0"/>
              <a:t> </a:t>
            </a:r>
            <a:r>
              <a:rPr lang="fr-CH" dirty="0" err="1"/>
              <a:t>carried</a:t>
            </a:r>
            <a:r>
              <a:rPr lang="fr-CH" dirty="0"/>
              <a:t> the maximal </a:t>
            </a:r>
            <a:r>
              <a:rPr lang="fr-CH" dirty="0" err="1"/>
              <a:t>payload</a:t>
            </a:r>
            <a:r>
              <a:rPr lang="fr-CH" dirty="0"/>
              <a:t> mass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0BF97B2-B0C1-B6A3-5EC2-DEF6E950133F}"/>
              </a:ext>
            </a:extLst>
          </p:cNvPr>
          <p:cNvSpPr txBox="1"/>
          <p:nvPr/>
        </p:nvSpPr>
        <p:spPr>
          <a:xfrm>
            <a:off x="2924175" y="3154852"/>
            <a:ext cx="6610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solidFill>
                  <a:srgbClr val="0948CB"/>
                </a:solidFill>
              </a:rPr>
              <a:t>List of all distinct booster versions </a:t>
            </a:r>
            <a:r>
              <a:rPr lang="fr-CH" b="1" dirty="0" err="1">
                <a:solidFill>
                  <a:srgbClr val="0948CB"/>
                </a:solidFill>
              </a:rPr>
              <a:t>which</a:t>
            </a:r>
            <a:r>
              <a:rPr lang="fr-CH" b="1" dirty="0">
                <a:solidFill>
                  <a:srgbClr val="0948CB"/>
                </a:solidFill>
              </a:rPr>
              <a:t> </a:t>
            </a:r>
            <a:r>
              <a:rPr lang="fr-CH" b="1" dirty="0" err="1">
                <a:solidFill>
                  <a:srgbClr val="0948CB"/>
                </a:solidFill>
              </a:rPr>
              <a:t>carried</a:t>
            </a:r>
            <a:r>
              <a:rPr lang="fr-CH" b="1" dirty="0">
                <a:solidFill>
                  <a:srgbClr val="0948CB"/>
                </a:solidFill>
              </a:rPr>
              <a:t> the maximal </a:t>
            </a:r>
            <a:r>
              <a:rPr lang="fr-CH" b="1" dirty="0" err="1">
                <a:solidFill>
                  <a:srgbClr val="0948CB"/>
                </a:solidFill>
              </a:rPr>
              <a:t>payload</a:t>
            </a:r>
            <a:r>
              <a:rPr lang="fr-CH" b="1" dirty="0">
                <a:solidFill>
                  <a:srgbClr val="0948CB"/>
                </a:solidFill>
              </a:rPr>
              <a:t> mass </a:t>
            </a:r>
            <a:r>
              <a:rPr lang="fr-CH" b="1" dirty="0" err="1">
                <a:solidFill>
                  <a:srgbClr val="0948CB"/>
                </a:solidFill>
              </a:rPr>
              <a:t>observed</a:t>
            </a:r>
            <a:r>
              <a:rPr lang="fr-CH" b="1" dirty="0">
                <a:solidFill>
                  <a:srgbClr val="0948CB"/>
                </a:solidFill>
              </a:rPr>
              <a:t> in the </a:t>
            </a:r>
            <a:r>
              <a:rPr lang="fr-CH" b="1" dirty="0" err="1">
                <a:solidFill>
                  <a:srgbClr val="0948CB"/>
                </a:solidFill>
              </a:rPr>
              <a:t>database</a:t>
            </a:r>
            <a:r>
              <a:rPr lang="fr-CH" b="1" dirty="0">
                <a:solidFill>
                  <a:srgbClr val="0948CB"/>
                </a:solidFill>
              </a:rPr>
              <a:t> at least once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C6E4B44D-64E2-96C5-4CD8-D9F146557125}"/>
              </a:ext>
            </a:extLst>
          </p:cNvPr>
          <p:cNvSpPr txBox="1"/>
          <p:nvPr/>
        </p:nvSpPr>
        <p:spPr>
          <a:xfrm>
            <a:off x="838200" y="1350133"/>
            <a:ext cx="105156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CH" sz="2000" dirty="0"/>
              <a:t>SQL Command: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fr-CH" sz="2000" dirty="0"/>
          </a:p>
          <a:p>
            <a:pPr>
              <a:spcBef>
                <a:spcPts val="1200"/>
              </a:spcBef>
            </a:pPr>
            <a:endParaRPr lang="fr-CH" sz="200" dirty="0"/>
          </a:p>
          <a:p>
            <a:pPr>
              <a:spcBef>
                <a:spcPts val="1200"/>
              </a:spcBef>
            </a:pPr>
            <a:endParaRPr lang="fr-CH" sz="200" dirty="0"/>
          </a:p>
          <a:p>
            <a:pPr>
              <a:spcBef>
                <a:spcPts val="1200"/>
              </a:spcBef>
            </a:pPr>
            <a:endParaRPr lang="fr-CH" sz="500" dirty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CH" sz="2000" dirty="0" err="1"/>
              <a:t>Outcome</a:t>
            </a:r>
            <a:r>
              <a:rPr lang="fr-CH" sz="2000" dirty="0"/>
              <a:t>: 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fr-CH" sz="500" dirty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fr-CH" sz="1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 with Failed Landing Outcome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154E77D-395A-94C2-3FF3-7146876F7C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176" y="1854487"/>
            <a:ext cx="10515600" cy="830997"/>
          </a:xfrm>
          <a:prstGeom prst="rect">
            <a:avLst/>
          </a:prstGeom>
          <a:solidFill>
            <a:srgbClr val="ADFF9F">
              <a:alpha val="50196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 typeface="+mj-lt"/>
              <a:buAutoNum type="arabicPeriod"/>
              <a:tabLst/>
            </a:pPr>
            <a:r>
              <a:rPr kumimoji="0" lang="en-US" altLang="fr-F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kumimoji="0" lang="en-US" altLang="fr-F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kumimoji="0" lang="en-US" altLang="fr-F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select "</a:t>
            </a:r>
            <a:r>
              <a:rPr kumimoji="0" lang="en-US" altLang="fr-F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Landing_Outcome</a:t>
            </a:r>
            <a:r>
              <a:rPr kumimoji="0" lang="en-US" altLang="fr-F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kumimoji="0" lang="en-US" altLang="fr-F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kumimoji="0" lang="en-US" altLang="fr-F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(Date,1,4) AS ‘Year’, </a:t>
            </a:r>
            <a:r>
              <a:rPr kumimoji="0" lang="en-US" altLang="fr-F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kumimoji="0" lang="en-US" altLang="fr-F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(Date,6,2) AS ‘Month’,  "</a:t>
            </a:r>
            <a:r>
              <a:rPr kumimoji="0" lang="en-US" altLang="fr-F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Booster_Version</a:t>
            </a:r>
            <a:r>
              <a:rPr kumimoji="0" lang="en-US" altLang="fr-F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kumimoji="0" lang="en-US" altLang="fr-F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Launch_Site</a:t>
            </a:r>
            <a:r>
              <a:rPr kumimoji="0" lang="en-US" altLang="fr-F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from SPACEXTABLE where "</a:t>
            </a:r>
            <a:r>
              <a:rPr kumimoji="0" lang="en-US" altLang="fr-F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Landing_Outcome</a:t>
            </a:r>
            <a:r>
              <a:rPr kumimoji="0" lang="en-US" altLang="fr-F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= "Failure (drone ship)" and </a:t>
            </a:r>
            <a:r>
              <a:rPr kumimoji="0" lang="en-US" altLang="fr-F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kumimoji="0" lang="en-US" altLang="fr-F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(Date,1,4)="2015"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79A0EDE-AD15-1C21-1F60-0DC59A09840E}"/>
              </a:ext>
            </a:extLst>
          </p:cNvPr>
          <p:cNvSpPr txBox="1"/>
          <p:nvPr/>
        </p:nvSpPr>
        <p:spPr>
          <a:xfrm>
            <a:off x="5639422" y="3382749"/>
            <a:ext cx="522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solidFill>
                  <a:srgbClr val="0948CB"/>
                </a:solidFill>
              </a:rPr>
              <a:t>Record of all </a:t>
            </a:r>
            <a:r>
              <a:rPr lang="fr-CH" b="1" dirty="0" err="1">
                <a:solidFill>
                  <a:srgbClr val="0948CB"/>
                </a:solidFill>
              </a:rPr>
              <a:t>launches</a:t>
            </a:r>
            <a:r>
              <a:rPr lang="fr-CH" b="1" dirty="0">
                <a:solidFill>
                  <a:srgbClr val="0948CB"/>
                </a:solidFill>
              </a:rPr>
              <a:t> </a:t>
            </a:r>
            <a:r>
              <a:rPr lang="fr-CH" b="1" dirty="0" err="1">
                <a:solidFill>
                  <a:srgbClr val="0948CB"/>
                </a:solidFill>
              </a:rPr>
              <a:t>performed</a:t>
            </a:r>
            <a:r>
              <a:rPr lang="fr-CH" b="1" dirty="0">
                <a:solidFill>
                  <a:srgbClr val="0948CB"/>
                </a:solidFill>
              </a:rPr>
              <a:t> in 2015 </a:t>
            </a:r>
            <a:r>
              <a:rPr lang="fr-CH" b="1" dirty="0" err="1">
                <a:solidFill>
                  <a:srgbClr val="0948CB"/>
                </a:solidFill>
              </a:rPr>
              <a:t>having</a:t>
            </a:r>
            <a:r>
              <a:rPr lang="fr-CH" b="1" dirty="0">
                <a:solidFill>
                  <a:srgbClr val="0948CB"/>
                </a:solidFill>
              </a:rPr>
              <a:t> </a:t>
            </a:r>
            <a:r>
              <a:rPr lang="fr-CH" b="1" dirty="0" err="1">
                <a:solidFill>
                  <a:srgbClr val="0948CB"/>
                </a:solidFill>
              </a:rPr>
              <a:t>had</a:t>
            </a:r>
            <a:r>
              <a:rPr lang="fr-CH" b="1" dirty="0">
                <a:solidFill>
                  <a:srgbClr val="0948CB"/>
                </a:solidFill>
              </a:rPr>
              <a:t> a </a:t>
            </a:r>
            <a:r>
              <a:rPr lang="fr-CH" b="1" dirty="0" err="1">
                <a:solidFill>
                  <a:srgbClr val="0948CB"/>
                </a:solidFill>
              </a:rPr>
              <a:t>failed</a:t>
            </a:r>
            <a:r>
              <a:rPr lang="fr-CH" b="1" dirty="0">
                <a:solidFill>
                  <a:srgbClr val="0948CB"/>
                </a:solidFill>
              </a:rPr>
              <a:t> landing </a:t>
            </a:r>
            <a:r>
              <a:rPr lang="fr-CH" b="1" dirty="0" err="1">
                <a:solidFill>
                  <a:srgbClr val="0948CB"/>
                </a:solidFill>
              </a:rPr>
              <a:t>outcome</a:t>
            </a:r>
            <a:r>
              <a:rPr lang="fr-CH" b="1" dirty="0">
                <a:solidFill>
                  <a:srgbClr val="0948CB"/>
                </a:solidFill>
              </a:rPr>
              <a:t>, and </a:t>
            </a:r>
            <a:r>
              <a:rPr lang="fr-CH" b="1" dirty="0" err="1">
                <a:solidFill>
                  <a:srgbClr val="0948CB"/>
                </a:solidFill>
              </a:rPr>
              <a:t>their</a:t>
            </a:r>
            <a:r>
              <a:rPr lang="fr-CH" b="1" dirty="0">
                <a:solidFill>
                  <a:srgbClr val="0948CB"/>
                </a:solidFill>
              </a:rPr>
              <a:t> booster version and launch site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4E86F56-8153-440F-0BFB-D50E3456C8CF}"/>
              </a:ext>
            </a:extLst>
          </p:cNvPr>
          <p:cNvSpPr txBox="1"/>
          <p:nvPr/>
        </p:nvSpPr>
        <p:spPr>
          <a:xfrm>
            <a:off x="838200" y="4836059"/>
            <a:ext cx="9410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err="1"/>
              <a:t>Two</a:t>
            </a:r>
            <a:r>
              <a:rPr lang="fr-CH" dirty="0"/>
              <a:t> </a:t>
            </a:r>
            <a:r>
              <a:rPr lang="fr-CH" dirty="0" err="1"/>
              <a:t>launches</a:t>
            </a:r>
            <a:r>
              <a:rPr lang="fr-CH" dirty="0"/>
              <a:t> </a:t>
            </a:r>
            <a:r>
              <a:rPr lang="fr-CH" dirty="0" err="1"/>
              <a:t>had</a:t>
            </a:r>
            <a:r>
              <a:rPr lang="fr-CH" dirty="0"/>
              <a:t> a </a:t>
            </a:r>
            <a:r>
              <a:rPr lang="fr-CH" dirty="0" err="1"/>
              <a:t>failed</a:t>
            </a:r>
            <a:r>
              <a:rPr lang="fr-CH" dirty="0"/>
              <a:t> landing in 2015: one in </a:t>
            </a:r>
            <a:r>
              <a:rPr lang="fr-CH" dirty="0" err="1"/>
              <a:t>January</a:t>
            </a:r>
            <a:r>
              <a:rPr lang="fr-CH" dirty="0"/>
              <a:t>, one in April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err="1"/>
              <a:t>Both</a:t>
            </a:r>
            <a:r>
              <a:rPr lang="fr-CH" dirty="0"/>
              <a:t> </a:t>
            </a:r>
            <a:r>
              <a:rPr lang="fr-CH" dirty="0" err="1"/>
              <a:t>had</a:t>
            </a:r>
            <a:r>
              <a:rPr lang="fr-CH" dirty="0"/>
              <a:t> </a:t>
            </a:r>
            <a:r>
              <a:rPr lang="fr-CH" dirty="0" err="1"/>
              <a:t>different</a:t>
            </a:r>
            <a:r>
              <a:rPr lang="fr-CH" dirty="0"/>
              <a:t> booster versions but </a:t>
            </a:r>
            <a:r>
              <a:rPr lang="fr-CH" dirty="0" err="1"/>
              <a:t>were</a:t>
            </a:r>
            <a:r>
              <a:rPr lang="fr-CH" dirty="0"/>
              <a:t> </a:t>
            </a:r>
            <a:r>
              <a:rPr lang="fr-CH" dirty="0" err="1"/>
              <a:t>launched</a:t>
            </a:r>
            <a:r>
              <a:rPr lang="fr-CH" dirty="0"/>
              <a:t> </a:t>
            </a:r>
            <a:r>
              <a:rPr lang="fr-CH" dirty="0" err="1"/>
              <a:t>from</a:t>
            </a:r>
            <a:r>
              <a:rPr lang="fr-CH" dirty="0"/>
              <a:t> the </a:t>
            </a:r>
            <a:r>
              <a:rPr lang="fr-CH" dirty="0" err="1"/>
              <a:t>same</a:t>
            </a:r>
            <a:r>
              <a:rPr lang="fr-CH" dirty="0"/>
              <a:t> site: CCAFS LC-40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F84799BE-DC23-EBEE-3A8D-3A5C8ACB9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6" y="3423799"/>
            <a:ext cx="4439270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>
            <a:extLst>
              <a:ext uri="{FF2B5EF4-FFF2-40B4-BE49-F238E27FC236}">
                <a16:creationId xmlns:a16="http://schemas.microsoft.com/office/drawing/2014/main" id="{B22AF16F-12BA-05BD-4E50-458AB6582F8C}"/>
              </a:ext>
            </a:extLst>
          </p:cNvPr>
          <p:cNvSpPr txBox="1"/>
          <p:nvPr/>
        </p:nvSpPr>
        <p:spPr>
          <a:xfrm>
            <a:off x="838200" y="1350133"/>
            <a:ext cx="105156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CH" sz="2000" dirty="0"/>
              <a:t>SQL Command: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fr-CH" sz="2000" dirty="0"/>
          </a:p>
          <a:p>
            <a:pPr>
              <a:spcBef>
                <a:spcPts val="1200"/>
              </a:spcBef>
            </a:pPr>
            <a:endParaRPr lang="fr-CH" sz="200" dirty="0"/>
          </a:p>
          <a:p>
            <a:pPr>
              <a:spcBef>
                <a:spcPts val="1200"/>
              </a:spcBef>
            </a:pPr>
            <a:endParaRPr lang="fr-CH" sz="200" dirty="0"/>
          </a:p>
          <a:p>
            <a:pPr>
              <a:spcBef>
                <a:spcPts val="1200"/>
              </a:spcBef>
            </a:pPr>
            <a:endParaRPr lang="fr-CH" sz="500" dirty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CH" sz="2000" dirty="0" err="1"/>
              <a:t>Outcome</a:t>
            </a:r>
            <a:r>
              <a:rPr lang="fr-CH" sz="2000" dirty="0"/>
              <a:t>: 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fr-CH" sz="500" dirty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fr-CH" sz="1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AAB2422-A834-8724-E90E-D2A639E00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175" y="1854488"/>
            <a:ext cx="10266435" cy="830997"/>
          </a:xfrm>
          <a:prstGeom prst="rect">
            <a:avLst/>
          </a:prstGeom>
          <a:solidFill>
            <a:srgbClr val="ADFF9F">
              <a:alpha val="50196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 typeface="+mj-lt"/>
              <a:buAutoNum type="arabicPeriod"/>
              <a:tabLst/>
            </a:pPr>
            <a:r>
              <a:rPr kumimoji="0" lang="en-US" altLang="fr-F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kumimoji="0" lang="en-US" altLang="fr-F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kumimoji="0" lang="en-US" altLang="fr-F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SELECT LANDING_OUTCOME, COUNT(LANDING_OUTCOME) AS 'Quantity' FROM SPACEXTBL WHERE DATE BETWEEN '2010-06-04' AND '2017-03-20' GROUP BY LANDING_OUTCOME ORDER BY "Quantity"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F880B5-5BC8-2950-33D8-0F04EA2FC5C2}"/>
              </a:ext>
            </a:extLst>
          </p:cNvPr>
          <p:cNvSpPr txBox="1"/>
          <p:nvPr/>
        </p:nvSpPr>
        <p:spPr>
          <a:xfrm>
            <a:off x="3743324" y="4184984"/>
            <a:ext cx="6391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/>
            </a:lvl1pPr>
          </a:lstStyle>
          <a:p>
            <a:r>
              <a:rPr lang="fr-CH" dirty="0"/>
              <a:t>The </a:t>
            </a:r>
            <a:r>
              <a:rPr lang="fr-CH" dirty="0" err="1"/>
              <a:t>most</a:t>
            </a:r>
            <a:r>
              <a:rPr lang="fr-CH" dirty="0"/>
              <a:t> </a:t>
            </a:r>
            <a:r>
              <a:rPr lang="fr-CH" dirty="0" err="1"/>
              <a:t>reoccuring</a:t>
            </a:r>
            <a:r>
              <a:rPr lang="fr-CH" dirty="0"/>
              <a:t> </a:t>
            </a:r>
            <a:r>
              <a:rPr lang="fr-CH" dirty="0" err="1"/>
              <a:t>outcome</a:t>
            </a:r>
            <a:r>
              <a:rPr lang="fr-CH" dirty="0"/>
              <a:t> </a:t>
            </a:r>
            <a:r>
              <a:rPr lang="fr-CH" dirty="0" err="1"/>
              <a:t>during</a:t>
            </a:r>
            <a:r>
              <a:rPr lang="fr-CH" dirty="0"/>
              <a:t> </a:t>
            </a:r>
            <a:r>
              <a:rPr lang="fr-CH" dirty="0" err="1"/>
              <a:t>this</a:t>
            </a:r>
            <a:r>
              <a:rPr lang="fr-CH" dirty="0"/>
              <a:t> time frame </a:t>
            </a:r>
            <a:r>
              <a:rPr lang="fr-CH" dirty="0" err="1"/>
              <a:t>is</a:t>
            </a:r>
            <a:r>
              <a:rPr lang="fr-CH" dirty="0"/>
              <a:t> no </a:t>
            </a:r>
            <a:r>
              <a:rPr lang="fr-CH" dirty="0" err="1"/>
              <a:t>attempt</a:t>
            </a:r>
            <a:r>
              <a:rPr lang="fr-CH" dirty="0"/>
              <a:t> at landing the module 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F290BDF-712D-32E4-ABCE-583ABCD24137}"/>
              </a:ext>
            </a:extLst>
          </p:cNvPr>
          <p:cNvSpPr txBox="1"/>
          <p:nvPr/>
        </p:nvSpPr>
        <p:spPr>
          <a:xfrm>
            <a:off x="3743325" y="3381289"/>
            <a:ext cx="6610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solidFill>
                  <a:srgbClr val="0948CB"/>
                </a:solidFill>
              </a:rPr>
              <a:t>List of all landing </a:t>
            </a:r>
            <a:r>
              <a:rPr lang="fr-CH" b="1" dirty="0" err="1">
                <a:solidFill>
                  <a:srgbClr val="0948CB"/>
                </a:solidFill>
              </a:rPr>
              <a:t>outcomes</a:t>
            </a:r>
            <a:r>
              <a:rPr lang="fr-CH" b="1" dirty="0">
                <a:solidFill>
                  <a:srgbClr val="0948CB"/>
                </a:solidFill>
              </a:rPr>
              <a:t> </a:t>
            </a:r>
            <a:r>
              <a:rPr lang="fr-CH" b="1" dirty="0" err="1">
                <a:solidFill>
                  <a:srgbClr val="0948CB"/>
                </a:solidFill>
              </a:rPr>
              <a:t>between</a:t>
            </a:r>
            <a:r>
              <a:rPr lang="fr-CH" b="1" dirty="0">
                <a:solidFill>
                  <a:srgbClr val="0948CB"/>
                </a:solidFill>
              </a:rPr>
              <a:t> June 4. 2010 and March 20. 2017, </a:t>
            </a:r>
            <a:r>
              <a:rPr lang="fr-CH" b="1" dirty="0" err="1">
                <a:solidFill>
                  <a:srgbClr val="0948CB"/>
                </a:solidFill>
              </a:rPr>
              <a:t>ranked</a:t>
            </a:r>
            <a:r>
              <a:rPr lang="fr-CH" b="1" dirty="0">
                <a:solidFill>
                  <a:srgbClr val="0948CB"/>
                </a:solidFill>
              </a:rPr>
              <a:t> by </a:t>
            </a:r>
            <a:r>
              <a:rPr lang="fr-CH" b="1" dirty="0" err="1">
                <a:solidFill>
                  <a:srgbClr val="0948CB"/>
                </a:solidFill>
              </a:rPr>
              <a:t>number</a:t>
            </a:r>
            <a:r>
              <a:rPr lang="fr-CH" b="1" dirty="0">
                <a:solidFill>
                  <a:srgbClr val="0948CB"/>
                </a:solidFill>
              </a:rPr>
              <a:t> of respective </a:t>
            </a:r>
            <a:r>
              <a:rPr lang="fr-CH" b="1" dirty="0" err="1">
                <a:solidFill>
                  <a:srgbClr val="0948CB"/>
                </a:solidFill>
              </a:rPr>
              <a:t>outcomes</a:t>
            </a:r>
            <a:endParaRPr lang="fr-CH" b="1" dirty="0">
              <a:solidFill>
                <a:srgbClr val="0948CB"/>
              </a:solidFill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BC8C89C-68C2-34AF-CCE0-801BCF6E9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5" y="3381289"/>
            <a:ext cx="2353003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Global map of SpaceX launch sites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B5E390C-0042-9284-B638-2CA931A71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1619854"/>
            <a:ext cx="7969280" cy="462854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D113C31-AC61-30F9-7CF1-B9DEFA5911DA}"/>
              </a:ext>
            </a:extLst>
          </p:cNvPr>
          <p:cNvSpPr txBox="1"/>
          <p:nvPr/>
        </p:nvSpPr>
        <p:spPr>
          <a:xfrm>
            <a:off x="8829674" y="1715104"/>
            <a:ext cx="3181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solidFill>
                  <a:srgbClr val="0948CB"/>
                </a:solidFill>
              </a:rPr>
              <a:t>The </a:t>
            </a:r>
            <a:r>
              <a:rPr lang="fr-CH" b="1" dirty="0" err="1">
                <a:solidFill>
                  <a:srgbClr val="0948CB"/>
                </a:solidFill>
              </a:rPr>
              <a:t>map</a:t>
            </a:r>
            <a:r>
              <a:rPr lang="fr-CH" b="1" dirty="0">
                <a:solidFill>
                  <a:srgbClr val="0948CB"/>
                </a:solidFill>
              </a:rPr>
              <a:t> shows the locations for all four launch sites: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6E4A5D7-F9AE-BE70-7686-64A6B4262F0C}"/>
              </a:ext>
            </a:extLst>
          </p:cNvPr>
          <p:cNvSpPr txBox="1"/>
          <p:nvPr/>
        </p:nvSpPr>
        <p:spPr>
          <a:xfrm>
            <a:off x="9103962" y="2361435"/>
            <a:ext cx="1364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CH" sz="1200" i="1" dirty="0"/>
              <a:t>CCAFS LC-40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H" sz="1200" i="1" dirty="0"/>
              <a:t>CCAFS SLC-40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3D881AA-7EC8-C019-14A9-363F5098985B}"/>
              </a:ext>
            </a:extLst>
          </p:cNvPr>
          <p:cNvSpPr txBox="1"/>
          <p:nvPr/>
        </p:nvSpPr>
        <p:spPr>
          <a:xfrm>
            <a:off x="10257822" y="2361435"/>
            <a:ext cx="1200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171450" indent="-171450">
              <a:buFont typeface="Arial" panose="020B0604020202020204" pitchFamily="34" charset="0"/>
              <a:buChar char="•"/>
              <a:defRPr sz="1200" i="1"/>
            </a:lvl1pPr>
          </a:lstStyle>
          <a:p>
            <a:r>
              <a:rPr lang="fr-CH" dirty="0"/>
              <a:t>KSC LC-39A</a:t>
            </a:r>
          </a:p>
          <a:p>
            <a:r>
              <a:rPr lang="fr-CH" dirty="0"/>
              <a:t>VAFB SLC-4E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83C54B6-1177-782C-B3A0-CBEAE8500460}"/>
              </a:ext>
            </a:extLst>
          </p:cNvPr>
          <p:cNvSpPr txBox="1"/>
          <p:nvPr/>
        </p:nvSpPr>
        <p:spPr>
          <a:xfrm>
            <a:off x="8829674" y="3080289"/>
            <a:ext cx="306705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fr-CH" dirty="0" err="1"/>
              <a:t>Three</a:t>
            </a:r>
            <a:r>
              <a:rPr lang="fr-CH" dirty="0"/>
              <a:t> launch sites are </a:t>
            </a:r>
            <a:r>
              <a:rPr lang="fr-CH" dirty="0" err="1"/>
              <a:t>very</a:t>
            </a:r>
            <a:r>
              <a:rPr lang="fr-CH" dirty="0"/>
              <a:t> close to </a:t>
            </a:r>
            <a:r>
              <a:rPr lang="fr-CH" dirty="0" err="1"/>
              <a:t>each</a:t>
            </a:r>
            <a:r>
              <a:rPr lang="fr-CH" dirty="0"/>
              <a:t> </a:t>
            </a:r>
            <a:r>
              <a:rPr lang="fr-CH" dirty="0" err="1"/>
              <a:t>other</a:t>
            </a:r>
            <a:endParaRPr lang="fr-CH" dirty="0"/>
          </a:p>
          <a:p>
            <a:pPr marL="285750" indent="-28575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fr-CH" dirty="0"/>
              <a:t>All launch sites are </a:t>
            </a:r>
            <a:r>
              <a:rPr lang="fr-CH" dirty="0" err="1"/>
              <a:t>located</a:t>
            </a:r>
            <a:r>
              <a:rPr lang="fr-CH" dirty="0"/>
              <a:t> </a:t>
            </a:r>
            <a:r>
              <a:rPr lang="fr-CH" dirty="0" err="1"/>
              <a:t>near</a:t>
            </a:r>
            <a:r>
              <a:rPr lang="fr-CH" dirty="0"/>
              <a:t> the </a:t>
            </a:r>
            <a:r>
              <a:rPr lang="fr-CH" dirty="0" err="1"/>
              <a:t>coast</a:t>
            </a:r>
            <a:r>
              <a:rPr lang="fr-CH" dirty="0"/>
              <a:t> and far </a:t>
            </a:r>
            <a:r>
              <a:rPr lang="fr-CH" dirty="0" err="1"/>
              <a:t>south</a:t>
            </a:r>
            <a:r>
              <a:rPr lang="fr-CH" dirty="0"/>
              <a:t> in the United States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Launches per site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618B4AA-B58F-6237-F514-6C616DF644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35" b="23796"/>
          <a:stretch/>
        </p:blipFill>
        <p:spPr>
          <a:xfrm>
            <a:off x="770011" y="1450925"/>
            <a:ext cx="5934903" cy="193574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871143E-327B-4E67-4D3E-B9B269F6AC7E}"/>
              </a:ext>
            </a:extLst>
          </p:cNvPr>
          <p:cNvSpPr txBox="1"/>
          <p:nvPr/>
        </p:nvSpPr>
        <p:spPr>
          <a:xfrm>
            <a:off x="770011" y="3345390"/>
            <a:ext cx="3982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i="1" dirty="0" err="1">
                <a:solidFill>
                  <a:srgbClr val="3A6483"/>
                </a:solidFill>
              </a:rPr>
              <a:t>Number</a:t>
            </a:r>
            <a:r>
              <a:rPr lang="fr-CH" sz="1200" i="1" dirty="0">
                <a:solidFill>
                  <a:srgbClr val="3A6483"/>
                </a:solidFill>
              </a:rPr>
              <a:t> of </a:t>
            </a:r>
            <a:r>
              <a:rPr lang="fr-CH" sz="1200" i="1" dirty="0" err="1">
                <a:solidFill>
                  <a:srgbClr val="3A6483"/>
                </a:solidFill>
              </a:rPr>
              <a:t>launches</a:t>
            </a:r>
            <a:r>
              <a:rPr lang="fr-CH" sz="1200" i="1" dirty="0">
                <a:solidFill>
                  <a:srgbClr val="3A6483"/>
                </a:solidFill>
              </a:rPr>
              <a:t> per site cluster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A8BCF1F-E738-8E48-9272-D74ABBE0B5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20" t="9857" r="34082" b="29304"/>
          <a:stretch/>
        </p:blipFill>
        <p:spPr>
          <a:xfrm>
            <a:off x="770011" y="3815773"/>
            <a:ext cx="1619418" cy="232410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2A0C1EDC-1CCE-053A-B278-72A5A25DC4ED}"/>
              </a:ext>
            </a:extLst>
          </p:cNvPr>
          <p:cNvSpPr txBox="1"/>
          <p:nvPr/>
        </p:nvSpPr>
        <p:spPr>
          <a:xfrm>
            <a:off x="734028" y="6125030"/>
            <a:ext cx="1798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i="1" dirty="0" err="1">
                <a:solidFill>
                  <a:srgbClr val="3A6483"/>
                </a:solidFill>
              </a:rPr>
              <a:t>Launches</a:t>
            </a:r>
            <a:r>
              <a:rPr lang="fr-CH" sz="1200" i="1" dirty="0">
                <a:solidFill>
                  <a:srgbClr val="3A6483"/>
                </a:solidFill>
              </a:rPr>
              <a:t> for site VAFB SLC-4E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99DE00F-2277-30AC-CA55-481EE2C3C0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79" r="8367"/>
          <a:stretch/>
        </p:blipFill>
        <p:spPr>
          <a:xfrm>
            <a:off x="2532918" y="3815773"/>
            <a:ext cx="1738817" cy="2309257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96B049C7-B195-80E7-8D42-C1DBDE62C72C}"/>
              </a:ext>
            </a:extLst>
          </p:cNvPr>
          <p:cNvSpPr txBox="1"/>
          <p:nvPr/>
        </p:nvSpPr>
        <p:spPr>
          <a:xfrm>
            <a:off x="2532918" y="6125030"/>
            <a:ext cx="1921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i="1" dirty="0" err="1">
                <a:solidFill>
                  <a:srgbClr val="3A6483"/>
                </a:solidFill>
              </a:rPr>
              <a:t>Launches</a:t>
            </a:r>
            <a:r>
              <a:rPr lang="fr-CH" sz="1200" i="1" dirty="0">
                <a:solidFill>
                  <a:srgbClr val="3A6483"/>
                </a:solidFill>
              </a:rPr>
              <a:t> for site CCAFS LC-40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B5D28618-492C-56B6-C22F-937322DACB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5224" y="3815773"/>
            <a:ext cx="1192178" cy="2309257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B56E2FB8-CC43-1AA6-7540-A3D06F55B0F5}"/>
              </a:ext>
            </a:extLst>
          </p:cNvPr>
          <p:cNvSpPr txBox="1"/>
          <p:nvPr/>
        </p:nvSpPr>
        <p:spPr>
          <a:xfrm>
            <a:off x="4403633" y="6139873"/>
            <a:ext cx="1374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i="1" dirty="0" err="1">
                <a:solidFill>
                  <a:srgbClr val="3A6483"/>
                </a:solidFill>
              </a:rPr>
              <a:t>Launches</a:t>
            </a:r>
            <a:r>
              <a:rPr lang="fr-CH" sz="1200" i="1" dirty="0">
                <a:solidFill>
                  <a:srgbClr val="3A6483"/>
                </a:solidFill>
              </a:rPr>
              <a:t> for site CCAFS SLC-40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2AE1AD96-303E-96E3-B141-A3C4E59A30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63" r="25269"/>
          <a:stretch/>
        </p:blipFill>
        <p:spPr>
          <a:xfrm>
            <a:off x="5750891" y="3815773"/>
            <a:ext cx="954023" cy="2309257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2DBE045A-65F3-FF8C-CC35-7C23C2CB18EE}"/>
              </a:ext>
            </a:extLst>
          </p:cNvPr>
          <p:cNvSpPr txBox="1"/>
          <p:nvPr/>
        </p:nvSpPr>
        <p:spPr>
          <a:xfrm>
            <a:off x="5661312" y="6141303"/>
            <a:ext cx="1374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i="1" dirty="0" err="1">
                <a:solidFill>
                  <a:srgbClr val="3A6483"/>
                </a:solidFill>
              </a:rPr>
              <a:t>Launches</a:t>
            </a:r>
            <a:r>
              <a:rPr lang="fr-CH" sz="1200" i="1" dirty="0">
                <a:solidFill>
                  <a:srgbClr val="3A6483"/>
                </a:solidFill>
              </a:rPr>
              <a:t> for site KSC LC-39A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25F4707-9BB6-658E-4DC6-D8E2D7CDA1D6}"/>
              </a:ext>
            </a:extLst>
          </p:cNvPr>
          <p:cNvSpPr txBox="1"/>
          <p:nvPr/>
        </p:nvSpPr>
        <p:spPr>
          <a:xfrm>
            <a:off x="6946899" y="1855496"/>
            <a:ext cx="46609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H" sz="2000" b="1" dirty="0" err="1">
                <a:solidFill>
                  <a:srgbClr val="0948CB"/>
                </a:solidFill>
              </a:rPr>
              <a:t>Maps</a:t>
            </a:r>
            <a:r>
              <a:rPr lang="fr-CH" sz="2000" b="1" dirty="0">
                <a:solidFill>
                  <a:srgbClr val="0948CB"/>
                </a:solidFill>
              </a:rPr>
              <a:t> </a:t>
            </a:r>
            <a:r>
              <a:rPr lang="fr-CH" sz="2000" b="1" dirty="0" err="1">
                <a:solidFill>
                  <a:srgbClr val="0948CB"/>
                </a:solidFill>
              </a:rPr>
              <a:t>showing</a:t>
            </a:r>
            <a:r>
              <a:rPr lang="fr-CH" sz="2000" b="1" dirty="0">
                <a:solidFill>
                  <a:srgbClr val="0948CB"/>
                </a:solidFill>
              </a:rPr>
              <a:t> all missions per launch site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b="1" dirty="0">
                <a:solidFill>
                  <a:srgbClr val="00B050"/>
                </a:solidFill>
              </a:rPr>
              <a:t>Green</a:t>
            </a:r>
            <a:r>
              <a:rPr lang="fr-CH" dirty="0"/>
              <a:t> </a:t>
            </a:r>
            <a:r>
              <a:rPr lang="fr-CH" dirty="0" err="1"/>
              <a:t>indicates</a:t>
            </a:r>
            <a:r>
              <a:rPr lang="fr-CH" dirty="0"/>
              <a:t> </a:t>
            </a:r>
            <a:r>
              <a:rPr lang="fr-CH" dirty="0" err="1"/>
              <a:t>successful</a:t>
            </a:r>
            <a:r>
              <a:rPr lang="fr-CH" dirty="0"/>
              <a:t> landing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b="1" dirty="0">
                <a:solidFill>
                  <a:srgbClr val="FF0000"/>
                </a:solidFill>
              </a:rPr>
              <a:t>Red</a:t>
            </a:r>
            <a:r>
              <a:rPr lang="fr-CH" dirty="0"/>
              <a:t> </a:t>
            </a:r>
            <a:r>
              <a:rPr lang="fr-CH" dirty="0" err="1"/>
              <a:t>indicates</a:t>
            </a:r>
            <a:r>
              <a:rPr lang="fr-CH" dirty="0"/>
              <a:t> no </a:t>
            </a:r>
            <a:r>
              <a:rPr lang="fr-CH" dirty="0" err="1"/>
              <a:t>successful</a:t>
            </a:r>
            <a:r>
              <a:rPr lang="fr-CH" dirty="0"/>
              <a:t> landing</a:t>
            </a:r>
          </a:p>
          <a:p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FE07D69-07CE-4A73-F512-2AAC09DFCDF0}"/>
              </a:ext>
            </a:extLst>
          </p:cNvPr>
          <p:cNvSpPr txBox="1"/>
          <p:nvPr/>
        </p:nvSpPr>
        <p:spPr>
          <a:xfrm>
            <a:off x="6946899" y="3517984"/>
            <a:ext cx="457162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CH" sz="2000" b="1" dirty="0">
                <a:solidFill>
                  <a:srgbClr val="0948CB"/>
                </a:solidFill>
              </a:rPr>
              <a:t>Main observations: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CH" dirty="0"/>
              <a:t>Site KSC LC-39A </a:t>
            </a:r>
            <a:r>
              <a:rPr lang="fr-CH" dirty="0" err="1"/>
              <a:t>seems</a:t>
            </a:r>
            <a:r>
              <a:rPr lang="fr-CH" dirty="0"/>
              <a:t> to have a </a:t>
            </a:r>
            <a:r>
              <a:rPr lang="fr-CH" dirty="0" err="1"/>
              <a:t>better</a:t>
            </a:r>
            <a:r>
              <a:rPr lang="fr-CH" dirty="0"/>
              <a:t> launch </a:t>
            </a:r>
            <a:r>
              <a:rPr lang="fr-CH" dirty="0" err="1"/>
              <a:t>success</a:t>
            </a:r>
            <a:r>
              <a:rPr lang="fr-CH" dirty="0"/>
              <a:t> </a:t>
            </a:r>
            <a:r>
              <a:rPr lang="fr-CH" dirty="0" err="1"/>
              <a:t>than</a:t>
            </a:r>
            <a:r>
              <a:rPr lang="fr-CH" dirty="0"/>
              <a:t> </a:t>
            </a:r>
            <a:r>
              <a:rPr lang="fr-CH" dirty="0" err="1"/>
              <a:t>other</a:t>
            </a:r>
            <a:r>
              <a:rPr lang="fr-CH" dirty="0"/>
              <a:t> sites, </a:t>
            </a:r>
            <a:r>
              <a:rPr lang="fr-CH" dirty="0" err="1"/>
              <a:t>however</a:t>
            </a:r>
            <a:r>
              <a:rPr lang="fr-CH" dirty="0"/>
              <a:t> no </a:t>
            </a:r>
            <a:r>
              <a:rPr lang="fr-CH" dirty="0" err="1"/>
              <a:t>clear</a:t>
            </a:r>
            <a:r>
              <a:rPr lang="fr-CH" dirty="0"/>
              <a:t> </a:t>
            </a:r>
            <a:r>
              <a:rPr lang="fr-CH" dirty="0" err="1"/>
              <a:t>tendency</a:t>
            </a:r>
            <a:r>
              <a:rPr lang="fr-CH" dirty="0"/>
              <a:t> </a:t>
            </a:r>
            <a:r>
              <a:rPr lang="fr-CH" dirty="0" err="1"/>
              <a:t>is</a:t>
            </a:r>
            <a:r>
              <a:rPr lang="fr-CH" dirty="0"/>
              <a:t> </a:t>
            </a:r>
            <a:r>
              <a:rPr lang="fr-CH" dirty="0" err="1"/>
              <a:t>observed</a:t>
            </a:r>
            <a:endParaRPr lang="fr-CH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CH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CH" dirty="0"/>
              <a:t>More </a:t>
            </a:r>
            <a:r>
              <a:rPr lang="fr-CH" dirty="0" err="1"/>
              <a:t>launches</a:t>
            </a:r>
            <a:r>
              <a:rPr lang="fr-CH" dirty="0"/>
              <a:t> </a:t>
            </a:r>
            <a:r>
              <a:rPr lang="fr-CH" dirty="0" err="1"/>
              <a:t>were</a:t>
            </a:r>
            <a:r>
              <a:rPr lang="fr-CH" dirty="0"/>
              <a:t> </a:t>
            </a:r>
            <a:r>
              <a:rPr lang="fr-CH" dirty="0" err="1"/>
              <a:t>performed</a:t>
            </a:r>
            <a:r>
              <a:rPr lang="fr-CH" dirty="0"/>
              <a:t> </a:t>
            </a:r>
            <a:r>
              <a:rPr lang="fr-CH" dirty="0" err="1"/>
              <a:t>from</a:t>
            </a:r>
            <a:r>
              <a:rPr lang="fr-CH" dirty="0"/>
              <a:t> the </a:t>
            </a:r>
            <a:r>
              <a:rPr lang="fr-CH" dirty="0" err="1"/>
              <a:t>east</a:t>
            </a:r>
            <a:r>
              <a:rPr lang="fr-CH" dirty="0"/>
              <a:t> </a:t>
            </a:r>
            <a:r>
              <a:rPr lang="fr-CH" dirty="0" err="1"/>
              <a:t>coast</a:t>
            </a:r>
            <a:r>
              <a:rPr lang="fr-CH" dirty="0"/>
              <a:t> </a:t>
            </a:r>
            <a:r>
              <a:rPr lang="fr-CH" dirty="0" err="1"/>
              <a:t>than</a:t>
            </a:r>
            <a:r>
              <a:rPr lang="fr-CH" dirty="0"/>
              <a:t> the </a:t>
            </a:r>
            <a:r>
              <a:rPr lang="fr-CH" dirty="0" err="1"/>
              <a:t>west</a:t>
            </a:r>
            <a:r>
              <a:rPr lang="fr-CH" dirty="0"/>
              <a:t> </a:t>
            </a:r>
            <a:r>
              <a:rPr lang="fr-CH" dirty="0" err="1"/>
              <a:t>coast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Proximity of site CCAFS LC-40 to specific landmarks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D7957C5-76A5-A47F-4BF8-DF5B2A577C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50" r="7606"/>
          <a:stretch/>
        </p:blipFill>
        <p:spPr>
          <a:xfrm>
            <a:off x="2332111" y="1739697"/>
            <a:ext cx="4432300" cy="417238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6C2CA8E-63E2-3625-E38F-E854B2413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1739697"/>
            <a:ext cx="1395289" cy="417238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1414F11-5CC0-0968-4F2B-0F008B9B9E64}"/>
              </a:ext>
            </a:extLst>
          </p:cNvPr>
          <p:cNvSpPr txBox="1"/>
          <p:nvPr/>
        </p:nvSpPr>
        <p:spPr>
          <a:xfrm>
            <a:off x="6946899" y="1855496"/>
            <a:ext cx="466090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rgbClr val="0948CB"/>
                </a:solidFill>
              </a:rPr>
              <a:t>Site CCAFS LC-40 </a:t>
            </a:r>
            <a:r>
              <a:rPr lang="fr-CH" sz="2000" b="1" dirty="0" err="1">
                <a:solidFill>
                  <a:srgbClr val="0948CB"/>
                </a:solidFill>
              </a:rPr>
              <a:t>is</a:t>
            </a:r>
            <a:r>
              <a:rPr lang="fr-CH" sz="2000" b="1" dirty="0">
                <a:solidFill>
                  <a:srgbClr val="0948CB"/>
                </a:solidFill>
              </a:rPr>
              <a:t> </a:t>
            </a:r>
            <a:r>
              <a:rPr lang="fr-CH" sz="2000" b="1" dirty="0" err="1">
                <a:solidFill>
                  <a:srgbClr val="0948CB"/>
                </a:solidFill>
              </a:rPr>
              <a:t>strategically</a:t>
            </a:r>
            <a:r>
              <a:rPr lang="fr-CH" sz="2000" b="1" dirty="0">
                <a:solidFill>
                  <a:srgbClr val="0948CB"/>
                </a:solidFill>
              </a:rPr>
              <a:t> </a:t>
            </a:r>
            <a:r>
              <a:rPr lang="fr-CH" sz="2000" b="1" dirty="0" err="1">
                <a:solidFill>
                  <a:srgbClr val="0948CB"/>
                </a:solidFill>
              </a:rPr>
              <a:t>placed</a:t>
            </a:r>
            <a:r>
              <a:rPr lang="fr-CH" sz="2000" b="1" dirty="0">
                <a:solidFill>
                  <a:srgbClr val="0948CB"/>
                </a:solidFill>
              </a:rPr>
              <a:t> close to the </a:t>
            </a:r>
            <a:r>
              <a:rPr lang="fr-CH" sz="2000" b="1" dirty="0" err="1">
                <a:solidFill>
                  <a:srgbClr val="0948CB"/>
                </a:solidFill>
              </a:rPr>
              <a:t>following</a:t>
            </a:r>
            <a:r>
              <a:rPr lang="fr-CH" sz="2000" b="1" dirty="0">
                <a:solidFill>
                  <a:srgbClr val="0948CB"/>
                </a:solidFill>
              </a:rPr>
              <a:t> points: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H" dirty="0"/>
              <a:t>Railway (0.94km)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H" dirty="0" err="1"/>
              <a:t>Coast</a:t>
            </a:r>
            <a:r>
              <a:rPr lang="fr-CH" dirty="0"/>
              <a:t> line (0.92km)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H" dirty="0"/>
              <a:t>Highway (0.65km)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H" dirty="0"/>
              <a:t>City (18.24km)</a:t>
            </a:r>
          </a:p>
          <a:p>
            <a:pPr lvl="1"/>
            <a:endParaRPr lang="fr-CH" dirty="0"/>
          </a:p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F2E3566-0E82-8CAD-57B6-4B2B801CBFBB}"/>
              </a:ext>
            </a:extLst>
          </p:cNvPr>
          <p:cNvSpPr txBox="1"/>
          <p:nvPr/>
        </p:nvSpPr>
        <p:spPr>
          <a:xfrm>
            <a:off x="667664" y="5805140"/>
            <a:ext cx="4120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 err="1"/>
              <a:t>Space</a:t>
            </a:r>
            <a:r>
              <a:rPr lang="fr-CH" sz="2400" b="1" dirty="0"/>
              <a:t> X has </a:t>
            </a:r>
            <a:r>
              <a:rPr lang="fr-CH" sz="2400" b="1" dirty="0" err="1"/>
              <a:t>great</a:t>
            </a:r>
            <a:r>
              <a:rPr lang="fr-CH" sz="2400" b="1" dirty="0"/>
              <a:t> </a:t>
            </a:r>
            <a:r>
              <a:rPr lang="fr-CH" sz="2400" b="1" dirty="0" err="1"/>
              <a:t>success</a:t>
            </a:r>
            <a:r>
              <a:rPr lang="fr-CH" sz="2400" b="1" dirty="0"/>
              <a:t> in </a:t>
            </a:r>
            <a:r>
              <a:rPr lang="fr-CH" sz="2400" b="1" dirty="0" err="1"/>
              <a:t>today’s</a:t>
            </a:r>
            <a:r>
              <a:rPr lang="fr-CH" sz="2400" b="1" dirty="0"/>
              <a:t> commercial </a:t>
            </a:r>
            <a:r>
              <a:rPr lang="fr-CH" sz="2400" b="1" dirty="0" err="1"/>
              <a:t>space</a:t>
            </a:r>
            <a:r>
              <a:rPr lang="fr-CH" sz="2400" b="1" dirty="0"/>
              <a:t> race</a:t>
            </a:r>
          </a:p>
        </p:txBody>
      </p:sp>
      <p:pic>
        <p:nvPicPr>
          <p:cNvPr id="1034" name="Picture 10" descr="CDN media">
            <a:extLst>
              <a:ext uri="{FF2B5EF4-FFF2-40B4-BE49-F238E27FC236}">
                <a16:creationId xmlns:a16="http://schemas.microsoft.com/office/drawing/2014/main" id="{88FDC316-2C92-2111-BE6E-98DC1F76F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68" y="1884842"/>
            <a:ext cx="6369525" cy="358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0A9E79D-01F4-60C5-010A-CDF3A3A73E1B}"/>
              </a:ext>
            </a:extLst>
          </p:cNvPr>
          <p:cNvSpPr txBox="1"/>
          <p:nvPr/>
        </p:nvSpPr>
        <p:spPr>
          <a:xfrm>
            <a:off x="716322" y="5431424"/>
            <a:ext cx="4886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i="1" dirty="0"/>
              <a:t>Image </a:t>
            </a:r>
            <a:r>
              <a:rPr lang="fr-CH" sz="1200" i="1" dirty="0" err="1"/>
              <a:t>credit</a:t>
            </a:r>
            <a:r>
              <a:rPr lang="fr-CH" sz="1200" i="1" dirty="0"/>
              <a:t>: zlsa.github.io/</a:t>
            </a:r>
            <a:r>
              <a:rPr lang="fr-CH" sz="1200" i="1" dirty="0" err="1"/>
              <a:t>infographics</a:t>
            </a:r>
            <a:endParaRPr lang="fr-CH" sz="1200" i="1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95A0342-2F0E-2E50-6435-6B247B044C8C}"/>
              </a:ext>
            </a:extLst>
          </p:cNvPr>
          <p:cNvSpPr txBox="1"/>
          <p:nvPr/>
        </p:nvSpPr>
        <p:spPr>
          <a:xfrm>
            <a:off x="7526116" y="1912383"/>
            <a:ext cx="3919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solidFill>
                  <a:srgbClr val="0B49CB"/>
                </a:solidFill>
              </a:rPr>
              <a:t>Rockets launch in </a:t>
            </a:r>
            <a:r>
              <a:rPr lang="fr-CH" b="1" dirty="0" err="1">
                <a:solidFill>
                  <a:srgbClr val="0B49CB"/>
                </a:solidFill>
              </a:rPr>
              <a:t>three</a:t>
            </a:r>
            <a:r>
              <a:rPr lang="fr-CH" b="1" dirty="0">
                <a:solidFill>
                  <a:srgbClr val="0B49CB"/>
                </a:solidFill>
              </a:rPr>
              <a:t> main stages: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417E92A-DB37-DB31-A44A-B0C5A3DCC8EF}"/>
              </a:ext>
            </a:extLst>
          </p:cNvPr>
          <p:cNvSpPr txBox="1"/>
          <p:nvPr/>
        </p:nvSpPr>
        <p:spPr>
          <a:xfrm>
            <a:off x="7640416" y="2281715"/>
            <a:ext cx="3919156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CH" sz="1600" b="1" dirty="0">
                <a:solidFill>
                  <a:srgbClr val="3A6483"/>
                </a:solidFill>
              </a:rPr>
              <a:t>First stage</a:t>
            </a:r>
          </a:p>
          <a:p>
            <a:pPr lvl="1"/>
            <a:r>
              <a:rPr lang="fr-CH" sz="1600" i="1" dirty="0" err="1"/>
              <a:t>Performs</a:t>
            </a:r>
            <a:r>
              <a:rPr lang="fr-CH" sz="1600" i="1" dirty="0"/>
              <a:t> </a:t>
            </a:r>
            <a:r>
              <a:rPr lang="fr-CH" sz="1600" i="1" dirty="0" err="1"/>
              <a:t>most</a:t>
            </a:r>
            <a:r>
              <a:rPr lang="fr-CH" sz="1600" i="1" dirty="0"/>
              <a:t> </a:t>
            </a:r>
            <a:r>
              <a:rPr lang="fr-CH" sz="1600" i="1" dirty="0" err="1"/>
              <a:t>work</a:t>
            </a:r>
            <a:r>
              <a:rPr lang="fr-CH" sz="1600" i="1" dirty="0"/>
              <a:t> </a:t>
            </a:r>
            <a:r>
              <a:rPr lang="fr-CH" sz="1600" i="1" dirty="0" err="1"/>
              <a:t>from</a:t>
            </a:r>
            <a:r>
              <a:rPr lang="fr-CH" sz="1600" i="1" dirty="0"/>
              <a:t> launch to </a:t>
            </a:r>
            <a:r>
              <a:rPr lang="fr-CH" sz="1600" i="1" dirty="0" err="1"/>
              <a:t>orbitation</a:t>
            </a:r>
            <a:endParaRPr lang="fr-CH" sz="1600" i="1" dirty="0"/>
          </a:p>
          <a:p>
            <a:pPr lvl="1"/>
            <a:endParaRPr lang="fr-CH" sz="900" i="1" dirty="0"/>
          </a:p>
          <a:p>
            <a:pPr marL="342900" indent="-342900">
              <a:buAutoNum type="arabicPeriod"/>
            </a:pPr>
            <a:r>
              <a:rPr lang="fr-CH" sz="1600" b="1" dirty="0">
                <a:solidFill>
                  <a:srgbClr val="3A6483"/>
                </a:solidFill>
              </a:rPr>
              <a:t>Stage </a:t>
            </a:r>
            <a:r>
              <a:rPr lang="fr-CH" sz="1600" b="1" dirty="0" err="1">
                <a:solidFill>
                  <a:srgbClr val="3A6483"/>
                </a:solidFill>
              </a:rPr>
              <a:t>two</a:t>
            </a:r>
            <a:endParaRPr lang="fr-CH" sz="1600" b="1" dirty="0">
              <a:solidFill>
                <a:srgbClr val="3A6483"/>
              </a:solidFill>
            </a:endParaRPr>
          </a:p>
          <a:p>
            <a:pPr lvl="1"/>
            <a:r>
              <a:rPr lang="fr-CH" sz="1600" i="1" dirty="0" err="1"/>
              <a:t>Helps</a:t>
            </a:r>
            <a:r>
              <a:rPr lang="fr-CH" sz="1600" i="1" dirty="0"/>
              <a:t> </a:t>
            </a:r>
            <a:r>
              <a:rPr lang="fr-CH" sz="1600" i="1" dirty="0" err="1"/>
              <a:t>bring</a:t>
            </a:r>
            <a:r>
              <a:rPr lang="fr-CH" sz="1600" i="1" dirty="0"/>
              <a:t> the </a:t>
            </a:r>
            <a:r>
              <a:rPr lang="fr-CH" sz="1600" i="1" dirty="0" err="1"/>
              <a:t>payload</a:t>
            </a:r>
            <a:r>
              <a:rPr lang="fr-CH" sz="1600" i="1" dirty="0"/>
              <a:t> to </a:t>
            </a:r>
            <a:r>
              <a:rPr lang="fr-CH" sz="1600" i="1" dirty="0" err="1"/>
              <a:t>orbit</a:t>
            </a:r>
            <a:endParaRPr lang="fr-CH" sz="1600" i="1" dirty="0"/>
          </a:p>
          <a:p>
            <a:pPr lvl="1"/>
            <a:endParaRPr lang="fr-CH" sz="900" i="1" dirty="0"/>
          </a:p>
          <a:p>
            <a:pPr marL="342900" indent="-342900">
              <a:buAutoNum type="arabicPeriod"/>
            </a:pPr>
            <a:r>
              <a:rPr lang="fr-CH" sz="1600" b="1" dirty="0" err="1">
                <a:solidFill>
                  <a:srgbClr val="3A6483"/>
                </a:solidFill>
              </a:rPr>
              <a:t>Fairings</a:t>
            </a:r>
            <a:endParaRPr lang="fr-CH" sz="1600" b="1" dirty="0">
              <a:solidFill>
                <a:srgbClr val="3A6483"/>
              </a:solidFill>
            </a:endParaRPr>
          </a:p>
          <a:p>
            <a:pPr lvl="1"/>
            <a:r>
              <a:rPr lang="fr-CH" sz="1600" i="1" dirty="0" err="1"/>
              <a:t>Contain</a:t>
            </a:r>
            <a:r>
              <a:rPr lang="fr-CH" sz="1600" i="1" dirty="0"/>
              <a:t> the </a:t>
            </a:r>
            <a:r>
              <a:rPr lang="fr-CH" sz="1600" i="1" dirty="0" err="1"/>
              <a:t>payload</a:t>
            </a:r>
            <a:r>
              <a:rPr lang="fr-CH" sz="1600" i="1" dirty="0"/>
              <a:t> of the rocket</a:t>
            </a:r>
          </a:p>
        </p:txBody>
      </p:sp>
      <p:cxnSp>
        <p:nvCxnSpPr>
          <p:cNvPr id="15" name="Connecteur : en angle 14">
            <a:extLst>
              <a:ext uri="{FF2B5EF4-FFF2-40B4-BE49-F238E27FC236}">
                <a16:creationId xmlns:a16="http://schemas.microsoft.com/office/drawing/2014/main" id="{F01FE67E-5FB1-B2ED-73D8-7C1C644235DC}"/>
              </a:ext>
            </a:extLst>
          </p:cNvPr>
          <p:cNvCxnSpPr>
            <a:cxnSpLocks/>
          </p:cNvCxnSpPr>
          <p:nvPr/>
        </p:nvCxnSpPr>
        <p:spPr>
          <a:xfrm flipV="1">
            <a:off x="6540500" y="2459362"/>
            <a:ext cx="1133475" cy="372051"/>
          </a:xfrm>
          <a:prstGeom prst="bentConnector3">
            <a:avLst>
              <a:gd name="adj1" fmla="val 57395"/>
            </a:avLst>
          </a:prstGeom>
          <a:ln w="19050">
            <a:solidFill>
              <a:srgbClr val="0B49C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 : en angle 17">
            <a:extLst>
              <a:ext uri="{FF2B5EF4-FFF2-40B4-BE49-F238E27FC236}">
                <a16:creationId xmlns:a16="http://schemas.microsoft.com/office/drawing/2014/main" id="{4BD03D38-1EC6-73A9-F244-99F1C8F598E0}"/>
              </a:ext>
            </a:extLst>
          </p:cNvPr>
          <p:cNvCxnSpPr>
            <a:cxnSpLocks/>
          </p:cNvCxnSpPr>
          <p:nvPr/>
        </p:nvCxnSpPr>
        <p:spPr>
          <a:xfrm flipV="1">
            <a:off x="4978400" y="3329160"/>
            <a:ext cx="2662016" cy="1497961"/>
          </a:xfrm>
          <a:prstGeom prst="bentConnector3">
            <a:avLst>
              <a:gd name="adj1" fmla="val 83205"/>
            </a:avLst>
          </a:prstGeom>
          <a:ln w="19050">
            <a:solidFill>
              <a:srgbClr val="0B49C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 : en angle 21">
            <a:extLst>
              <a:ext uri="{FF2B5EF4-FFF2-40B4-BE49-F238E27FC236}">
                <a16:creationId xmlns:a16="http://schemas.microsoft.com/office/drawing/2014/main" id="{D8B3E1C5-B5BB-5B7A-831F-F61FBE43A96B}"/>
              </a:ext>
            </a:extLst>
          </p:cNvPr>
          <p:cNvCxnSpPr>
            <a:cxnSpLocks/>
          </p:cNvCxnSpPr>
          <p:nvPr/>
        </p:nvCxnSpPr>
        <p:spPr>
          <a:xfrm flipV="1">
            <a:off x="5926866" y="3952862"/>
            <a:ext cx="1747109" cy="1107785"/>
          </a:xfrm>
          <a:prstGeom prst="bentConnector3">
            <a:avLst>
              <a:gd name="adj1" fmla="val 88981"/>
            </a:avLst>
          </a:prstGeom>
          <a:ln w="19050">
            <a:solidFill>
              <a:srgbClr val="0B49C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èche : droite 28">
            <a:extLst>
              <a:ext uri="{FF2B5EF4-FFF2-40B4-BE49-F238E27FC236}">
                <a16:creationId xmlns:a16="http://schemas.microsoft.com/office/drawing/2014/main" id="{744BC344-5B9D-5646-D1C3-130A0A0CED97}"/>
              </a:ext>
            </a:extLst>
          </p:cNvPr>
          <p:cNvSpPr/>
          <p:nvPr/>
        </p:nvSpPr>
        <p:spPr>
          <a:xfrm>
            <a:off x="4711700" y="5830540"/>
            <a:ext cx="764554" cy="707886"/>
          </a:xfrm>
          <a:prstGeom prst="rightArrow">
            <a:avLst/>
          </a:prstGeom>
          <a:solidFill>
            <a:srgbClr val="0948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b="1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7CD263F-F2B6-085E-1372-823CA3DC3F96}"/>
              </a:ext>
            </a:extLst>
          </p:cNvPr>
          <p:cNvSpPr txBox="1"/>
          <p:nvPr/>
        </p:nvSpPr>
        <p:spPr>
          <a:xfrm>
            <a:off x="716322" y="1300564"/>
            <a:ext cx="3512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800" b="1" dirty="0">
                <a:solidFill>
                  <a:srgbClr val="0948CB"/>
                </a:solidFill>
                <a:latin typeface="Abadi" panose="020B0604020104020204" pitchFamily="34" charset="0"/>
              </a:rPr>
              <a:t>1. </a:t>
            </a:r>
            <a:r>
              <a:rPr lang="fr-CH" sz="2800" b="1" dirty="0" err="1">
                <a:solidFill>
                  <a:srgbClr val="0B49CB"/>
                </a:solidFill>
                <a:latin typeface="Abadi" panose="020B0604020104020204" pitchFamily="34" charset="0"/>
              </a:rPr>
              <a:t>Context</a:t>
            </a:r>
            <a:endParaRPr lang="fr-CH" sz="2800" b="1" dirty="0">
              <a:solidFill>
                <a:srgbClr val="0B49CB"/>
              </a:solidFill>
              <a:latin typeface="Abadi" panose="020B0604020104020204" pitchFamily="34" charset="0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7563307-84B6-1CA0-AB54-6CCE3A318331}"/>
              </a:ext>
            </a:extLst>
          </p:cNvPr>
          <p:cNvSpPr txBox="1"/>
          <p:nvPr/>
        </p:nvSpPr>
        <p:spPr>
          <a:xfrm>
            <a:off x="5833651" y="5861317"/>
            <a:ext cx="4360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Falcon9 rocket has a </a:t>
            </a:r>
            <a:r>
              <a:rPr lang="fr-CH" dirty="0" err="1"/>
              <a:t>reusable</a:t>
            </a:r>
            <a:r>
              <a:rPr lang="fr-CH" dirty="0"/>
              <a:t> first stage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Drives launch </a:t>
            </a:r>
            <a:r>
              <a:rPr lang="fr-CH" dirty="0" err="1"/>
              <a:t>prices</a:t>
            </a:r>
            <a:r>
              <a:rPr lang="fr-CH" dirty="0"/>
              <a:t> down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launch distribution per site</a:t>
            </a:r>
          </a:p>
        </p:txBody>
      </p:sp>
      <p:pic>
        <p:nvPicPr>
          <p:cNvPr id="11" name="Image 10" descr="Une image contenant capture d’écran, diagramme, Caractère coloré, Police&#10;&#10;Description générée automatiquement">
            <a:extLst>
              <a:ext uri="{FF2B5EF4-FFF2-40B4-BE49-F238E27FC236}">
                <a16:creationId xmlns:a16="http://schemas.microsoft.com/office/drawing/2014/main" id="{CF5884D0-84EB-D574-C8ED-D7760D368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12587"/>
            <a:ext cx="10515600" cy="428625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71454" y="5793770"/>
            <a:ext cx="7912713" cy="94725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rgbClr val="0948CB"/>
                </a:solidFill>
                <a:latin typeface="Abadi"/>
              </a:rPr>
              <a:t>Most successful launches were performed in site KSC LC-39A</a:t>
            </a:r>
            <a:endParaRPr lang="en-US" b="1" dirty="0">
              <a:solidFill>
                <a:srgbClr val="0948CB"/>
              </a:solidFill>
              <a:latin typeface="Abadi"/>
            </a:endParaRP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1" dirty="0">
              <a:solidFill>
                <a:srgbClr val="0948CB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Percentage of successful launches for best performing site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D982870-636A-A1B7-7C76-77F255707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650" y="1447523"/>
            <a:ext cx="10202699" cy="3962953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9C8B4B41-70F5-0D75-CFDF-3663B285F874}"/>
              </a:ext>
            </a:extLst>
          </p:cNvPr>
          <p:cNvSpPr txBox="1">
            <a:spLocks/>
          </p:cNvSpPr>
          <p:nvPr/>
        </p:nvSpPr>
        <p:spPr>
          <a:xfrm>
            <a:off x="2071454" y="5793770"/>
            <a:ext cx="7912713" cy="94725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0948CB"/>
                </a:solidFill>
                <a:latin typeface="Abadi"/>
              </a:rPr>
              <a:t>KSC LC-39A is the best performing launch site with a percentage of success of 76.9%</a:t>
            </a:r>
            <a:endParaRPr lang="en-US" b="1" dirty="0">
              <a:solidFill>
                <a:srgbClr val="0948CB"/>
              </a:solidFill>
              <a:latin typeface="Abadi"/>
            </a:endParaRP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b="1" dirty="0">
              <a:solidFill>
                <a:srgbClr val="0948CB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mass vs Success for all sites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83BE883-2490-3F14-876B-E5B0F138E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098" y="1547460"/>
            <a:ext cx="10421804" cy="3810532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DF2E8A8-C8F8-76BF-7078-82B68FAE0568}"/>
              </a:ext>
            </a:extLst>
          </p:cNvPr>
          <p:cNvSpPr txBox="1">
            <a:spLocks/>
          </p:cNvSpPr>
          <p:nvPr/>
        </p:nvSpPr>
        <p:spPr>
          <a:xfrm>
            <a:off x="885098" y="5475604"/>
            <a:ext cx="9214157" cy="947250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948CB"/>
                </a:solidFill>
                <a:latin typeface="Abadi"/>
              </a:rPr>
              <a:t>This chart does not allow us to see any clear relationship between payload mass and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948CB"/>
                </a:solidFill>
                <a:latin typeface="Abadi"/>
              </a:rPr>
              <a:t>Booster v1.1 seems to have a relatively low success rate</a:t>
            </a:r>
            <a:endParaRPr lang="en-US" dirty="0">
              <a:solidFill>
                <a:srgbClr val="0948CB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948CB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388490" y="1877826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948CB"/>
                </a:solidFill>
                <a:latin typeface="Abadi"/>
              </a:rPr>
              <a:t>Model accuracy using the testing dataset for the following models: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600" i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Logistic regression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600" i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Support Vector Machine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600" i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 Tree Classifier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6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 Nearest </a:t>
            </a:r>
            <a:r>
              <a:rPr lang="en-US" sz="1600" i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Neighbours</a:t>
            </a:r>
            <a:endParaRPr lang="en-US" sz="1600" i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948CB"/>
                </a:solidFill>
                <a:latin typeface="Abadi" panose="020B0604020104020204" pitchFamily="34" charset="0"/>
              </a:rPr>
              <a:t>All models have an identical accuracy score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04DF72E-47E5-4F3C-B4C4-D2E65BCAC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73538"/>
            <a:ext cx="5420481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3BE5D21-1AF2-04A9-47CC-E5093F43D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68017"/>
            <a:ext cx="5591955" cy="465837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83DD8B9-1776-0B77-B3B9-E28B1D4DC5CE}"/>
              </a:ext>
            </a:extLst>
          </p:cNvPr>
          <p:cNvSpPr txBox="1"/>
          <p:nvPr/>
        </p:nvSpPr>
        <p:spPr>
          <a:xfrm>
            <a:off x="6543040" y="2015057"/>
            <a:ext cx="515112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rgbClr val="0948CB"/>
                </a:solidFill>
              </a:rPr>
              <a:t>Confusion Matrix for the </a:t>
            </a:r>
            <a:r>
              <a:rPr lang="fr-CH" sz="2000" b="1" dirty="0" err="1">
                <a:solidFill>
                  <a:srgbClr val="0948CB"/>
                </a:solidFill>
              </a:rPr>
              <a:t>Decision</a:t>
            </a:r>
            <a:r>
              <a:rPr lang="fr-CH" sz="2000" b="1" dirty="0">
                <a:solidFill>
                  <a:srgbClr val="0948CB"/>
                </a:solidFill>
              </a:rPr>
              <a:t> </a:t>
            </a:r>
            <a:r>
              <a:rPr lang="fr-CH" sz="2000" b="1" dirty="0" err="1">
                <a:solidFill>
                  <a:srgbClr val="0948CB"/>
                </a:solidFill>
              </a:rPr>
              <a:t>Tree</a:t>
            </a:r>
            <a:r>
              <a:rPr lang="fr-CH" sz="2000" b="1" dirty="0">
                <a:solidFill>
                  <a:srgbClr val="0948CB"/>
                </a:solidFill>
              </a:rPr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The confusion matrix </a:t>
            </a:r>
            <a:r>
              <a:rPr lang="fr-CH" dirty="0" err="1"/>
              <a:t>is</a:t>
            </a:r>
            <a:r>
              <a:rPr lang="fr-CH" dirty="0"/>
              <a:t> </a:t>
            </a:r>
            <a:r>
              <a:rPr lang="fr-CH" dirty="0" err="1"/>
              <a:t>identical</a:t>
            </a:r>
            <a:r>
              <a:rPr lang="fr-CH" dirty="0"/>
              <a:t> for all </a:t>
            </a:r>
            <a:r>
              <a:rPr lang="fr-CH" dirty="0" err="1"/>
              <a:t>three</a:t>
            </a:r>
            <a:r>
              <a:rPr lang="fr-CH" dirty="0"/>
              <a:t> </a:t>
            </a:r>
            <a:r>
              <a:rPr lang="fr-CH" dirty="0" err="1"/>
              <a:t>other</a:t>
            </a:r>
            <a:r>
              <a:rPr lang="fr-CH" dirty="0"/>
              <a:t> </a:t>
            </a:r>
            <a:r>
              <a:rPr lang="fr-CH" dirty="0" err="1"/>
              <a:t>models</a:t>
            </a:r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err="1"/>
              <a:t>Overall</a:t>
            </a:r>
            <a:r>
              <a:rPr lang="fr-CH" dirty="0"/>
              <a:t>, the model has a good </a:t>
            </a:r>
            <a:r>
              <a:rPr lang="fr-CH" dirty="0" err="1"/>
              <a:t>sensitivity</a:t>
            </a:r>
            <a:r>
              <a:rPr lang="fr-CH" dirty="0"/>
              <a:t> (0 false </a:t>
            </a:r>
            <a:r>
              <a:rPr lang="fr-CH" dirty="0" err="1"/>
              <a:t>negatives</a:t>
            </a:r>
            <a:r>
              <a:rPr lang="fr-CH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But the </a:t>
            </a:r>
            <a:r>
              <a:rPr lang="fr-CH" dirty="0" err="1"/>
              <a:t>specificity</a:t>
            </a:r>
            <a:r>
              <a:rPr lang="fr-CH" dirty="0"/>
              <a:t> </a:t>
            </a:r>
            <a:r>
              <a:rPr lang="fr-CH" dirty="0" err="1"/>
              <a:t>could</a:t>
            </a:r>
            <a:r>
              <a:rPr lang="fr-CH" dirty="0"/>
              <a:t> </a:t>
            </a:r>
            <a:r>
              <a:rPr lang="fr-CH" dirty="0" err="1"/>
              <a:t>be</a:t>
            </a:r>
            <a:r>
              <a:rPr lang="fr-CH" dirty="0"/>
              <a:t> </a:t>
            </a:r>
            <a:r>
              <a:rPr lang="fr-CH" dirty="0" err="1"/>
              <a:t>improved</a:t>
            </a:r>
            <a:r>
              <a:rPr lang="fr-CH" dirty="0"/>
              <a:t> (3 false positives)</a:t>
            </a: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814030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rgbClr val="0948CB"/>
                </a:solidFill>
                <a:latin typeface="Abadi" panose="020B0604020104020204" pitchFamily="34" charset="0"/>
              </a:rPr>
              <a:t>The Falcon9 landing success rate clearly improved over time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rgbClr val="0948CB"/>
                </a:solidFill>
                <a:latin typeface="Abadi" panose="020B0604020104020204" pitchFamily="34" charset="0"/>
              </a:rPr>
              <a:t>Falcon9 launch sites are placed on strategic locations: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Close to the southern border of the United States (closer to the equator)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Close to coastlines, railways, highways and at reasonable distance of cities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rgbClr val="0948CB"/>
                </a:solidFill>
                <a:latin typeface="Abadi" panose="020B0604020104020204" pitchFamily="34" charset="0"/>
              </a:rPr>
              <a:t>Four models were fitted for our data: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rgbClr val="0948CB"/>
                </a:solidFill>
                <a:latin typeface="Abadi" panose="020B0604020104020204" pitchFamily="34" charset="0"/>
              </a:rPr>
              <a:t>All models demonstrated similar accuracy and are therefore equally good for predicting the model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D8B684C-2D49-8BE4-766A-0679A8B47276}"/>
              </a:ext>
            </a:extLst>
          </p:cNvPr>
          <p:cNvSpPr txBox="1"/>
          <p:nvPr/>
        </p:nvSpPr>
        <p:spPr>
          <a:xfrm>
            <a:off x="3990372" y="4316547"/>
            <a:ext cx="609600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</a:t>
            </a:r>
          </a:p>
          <a:p>
            <a:pPr marL="742950" lvl="1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 Nearest </a:t>
            </a:r>
            <a:r>
              <a:rPr lang="en-US" sz="1800" i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Neighbours</a:t>
            </a:r>
            <a:endParaRPr lang="en-US" sz="1800" i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0" y="2029214"/>
            <a:ext cx="1083270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rgbClr val="0948CB"/>
                </a:solidFill>
                <a:latin typeface="Abadi" panose="020B0604020104020204" pitchFamily="34" charset="0"/>
              </a:rPr>
              <a:t>Link to project GitHub:</a:t>
            </a: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https://github.com/tseesen/DataAnalysisProject/blob/main/Week3/spacex_dash_app.py</a:t>
            </a:r>
            <a:endParaRPr lang="en-US" sz="2200" i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EFE3AB-007A-2BD0-982B-C7443BC57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0B01A-113A-DD2B-B703-2DD037CA0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59BEFEF-367E-1C2F-DD19-FE6625414D0B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A68CB4F-94FE-A3B1-94F7-7C26DC668F48}"/>
              </a:ext>
            </a:extLst>
          </p:cNvPr>
          <p:cNvSpPr txBox="1"/>
          <p:nvPr/>
        </p:nvSpPr>
        <p:spPr>
          <a:xfrm>
            <a:off x="716322" y="1300564"/>
            <a:ext cx="3512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800" b="1" dirty="0">
                <a:solidFill>
                  <a:srgbClr val="0948CB"/>
                </a:solidFill>
                <a:latin typeface="Abadi" panose="020B0604020104020204" pitchFamily="34" charset="0"/>
              </a:rPr>
              <a:t>2. </a:t>
            </a:r>
            <a:r>
              <a:rPr lang="fr-CH" sz="2800" b="1" dirty="0">
                <a:solidFill>
                  <a:srgbClr val="0B49CB"/>
                </a:solidFill>
                <a:latin typeface="Abadi" panose="020B0604020104020204" pitchFamily="34" charset="0"/>
              </a:rPr>
              <a:t>Project Objectives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6404D4D-B81F-ECB6-5F10-73B134B5EB36}"/>
              </a:ext>
            </a:extLst>
          </p:cNvPr>
          <p:cNvSpPr txBox="1"/>
          <p:nvPr/>
        </p:nvSpPr>
        <p:spPr>
          <a:xfrm>
            <a:off x="716322" y="1949228"/>
            <a:ext cx="174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b="1" dirty="0" err="1"/>
              <a:t>Reusable</a:t>
            </a:r>
            <a:r>
              <a:rPr lang="fr-CH" b="1" dirty="0"/>
              <a:t> First stage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F8C0BC5-D524-62BD-29C7-0FD3D4F4D131}"/>
              </a:ext>
            </a:extLst>
          </p:cNvPr>
          <p:cNvSpPr txBox="1"/>
          <p:nvPr/>
        </p:nvSpPr>
        <p:spPr>
          <a:xfrm>
            <a:off x="3478571" y="1949227"/>
            <a:ext cx="174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b="1" dirty="0" err="1"/>
              <a:t>Lower</a:t>
            </a:r>
            <a:r>
              <a:rPr lang="fr-CH" b="1" dirty="0"/>
              <a:t> Launch Price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CB71BE3D-263F-D675-4243-79E24C19BE8E}"/>
              </a:ext>
            </a:extLst>
          </p:cNvPr>
          <p:cNvSpPr/>
          <p:nvPr/>
        </p:nvSpPr>
        <p:spPr>
          <a:xfrm>
            <a:off x="2545121" y="2134279"/>
            <a:ext cx="809625" cy="276225"/>
          </a:xfrm>
          <a:prstGeom prst="rightArrow">
            <a:avLst>
              <a:gd name="adj1" fmla="val 50000"/>
              <a:gd name="adj2" fmla="val 46552"/>
            </a:avLst>
          </a:prstGeom>
          <a:solidFill>
            <a:srgbClr val="0B4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7FAF20F2-BCF1-96A9-703A-1A16315818F9}"/>
              </a:ext>
            </a:extLst>
          </p:cNvPr>
          <p:cNvSpPr/>
          <p:nvPr/>
        </p:nvSpPr>
        <p:spPr>
          <a:xfrm>
            <a:off x="5211149" y="1813148"/>
            <a:ext cx="427652" cy="782410"/>
          </a:xfrm>
          <a:prstGeom prst="rightArrow">
            <a:avLst/>
          </a:prstGeom>
          <a:solidFill>
            <a:srgbClr val="0B4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FE90169-4643-D13A-37AF-0EF3A58DA914}"/>
              </a:ext>
            </a:extLst>
          </p:cNvPr>
          <p:cNvSpPr txBox="1"/>
          <p:nvPr/>
        </p:nvSpPr>
        <p:spPr>
          <a:xfrm>
            <a:off x="5953125" y="1881187"/>
            <a:ext cx="5724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 err="1">
                <a:solidFill>
                  <a:srgbClr val="0B49CB"/>
                </a:solidFill>
              </a:rPr>
              <a:t>Determining</a:t>
            </a:r>
            <a:r>
              <a:rPr lang="fr-CH" b="1" dirty="0">
                <a:solidFill>
                  <a:srgbClr val="0B49CB"/>
                </a:solidFill>
              </a:rPr>
              <a:t> </a:t>
            </a:r>
            <a:r>
              <a:rPr lang="fr-CH" b="1" dirty="0" err="1">
                <a:solidFill>
                  <a:srgbClr val="0B49CB"/>
                </a:solidFill>
              </a:rPr>
              <a:t>whether</a:t>
            </a:r>
            <a:r>
              <a:rPr lang="fr-CH" b="1" dirty="0">
                <a:solidFill>
                  <a:srgbClr val="0B49CB"/>
                </a:solidFill>
              </a:rPr>
              <a:t> the first stage </a:t>
            </a:r>
            <a:r>
              <a:rPr lang="fr-CH" b="1" dirty="0" err="1">
                <a:solidFill>
                  <a:srgbClr val="0B49CB"/>
                </a:solidFill>
              </a:rPr>
              <a:t>will</a:t>
            </a:r>
            <a:r>
              <a:rPr lang="fr-CH" b="1" dirty="0">
                <a:solidFill>
                  <a:srgbClr val="0B49CB"/>
                </a:solidFill>
              </a:rPr>
              <a:t> land or not </a:t>
            </a:r>
            <a:r>
              <a:rPr lang="fr-CH" b="1" dirty="0" err="1">
                <a:solidFill>
                  <a:srgbClr val="0B49CB"/>
                </a:solidFill>
              </a:rPr>
              <a:t>upon</a:t>
            </a:r>
            <a:r>
              <a:rPr lang="fr-CH" b="1" dirty="0">
                <a:solidFill>
                  <a:srgbClr val="0B49CB"/>
                </a:solidFill>
              </a:rPr>
              <a:t> launch </a:t>
            </a:r>
            <a:r>
              <a:rPr lang="fr-CH" b="1" dirty="0" err="1">
                <a:solidFill>
                  <a:srgbClr val="0B49CB"/>
                </a:solidFill>
              </a:rPr>
              <a:t>will</a:t>
            </a:r>
            <a:r>
              <a:rPr lang="fr-CH" b="1" dirty="0">
                <a:solidFill>
                  <a:srgbClr val="0B49CB"/>
                </a:solidFill>
              </a:rPr>
              <a:t> help </a:t>
            </a:r>
            <a:r>
              <a:rPr lang="fr-CH" b="1" dirty="0" err="1">
                <a:solidFill>
                  <a:srgbClr val="0B49CB"/>
                </a:solidFill>
              </a:rPr>
              <a:t>determine</a:t>
            </a:r>
            <a:r>
              <a:rPr lang="fr-CH" b="1" dirty="0">
                <a:solidFill>
                  <a:srgbClr val="0B49CB"/>
                </a:solidFill>
              </a:rPr>
              <a:t> launch </a:t>
            </a:r>
            <a:r>
              <a:rPr lang="fr-CH" b="1" dirty="0" err="1">
                <a:solidFill>
                  <a:srgbClr val="0B49CB"/>
                </a:solidFill>
              </a:rPr>
              <a:t>costs</a:t>
            </a:r>
            <a:endParaRPr lang="fr-CH" b="1" dirty="0">
              <a:solidFill>
                <a:srgbClr val="0B49CB"/>
              </a:solidFill>
            </a:endParaRPr>
          </a:p>
        </p:txBody>
      </p:sp>
      <p:sp>
        <p:nvSpPr>
          <p:cNvPr id="1044" name="ZoneTexte 1043">
            <a:extLst>
              <a:ext uri="{FF2B5EF4-FFF2-40B4-BE49-F238E27FC236}">
                <a16:creationId xmlns:a16="http://schemas.microsoft.com/office/drawing/2014/main" id="{16F21D08-0870-7D01-0314-1AFC69755892}"/>
              </a:ext>
            </a:extLst>
          </p:cNvPr>
          <p:cNvSpPr txBox="1"/>
          <p:nvPr/>
        </p:nvSpPr>
        <p:spPr>
          <a:xfrm>
            <a:off x="1799334" y="4802131"/>
            <a:ext cx="2301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solidFill>
                  <a:srgbClr val="0948CB"/>
                </a:solidFill>
              </a:rPr>
              <a:t>Objectives:</a:t>
            </a:r>
          </a:p>
        </p:txBody>
      </p:sp>
      <p:sp>
        <p:nvSpPr>
          <p:cNvPr id="1045" name="ZoneTexte 1044">
            <a:extLst>
              <a:ext uri="{FF2B5EF4-FFF2-40B4-BE49-F238E27FC236}">
                <a16:creationId xmlns:a16="http://schemas.microsoft.com/office/drawing/2014/main" id="{311A24BD-8F3C-36BF-E2A5-FA3C39650C0E}"/>
              </a:ext>
            </a:extLst>
          </p:cNvPr>
          <p:cNvSpPr txBox="1"/>
          <p:nvPr/>
        </p:nvSpPr>
        <p:spPr>
          <a:xfrm>
            <a:off x="2230160" y="5220746"/>
            <a:ext cx="8707120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H" b="1" dirty="0" err="1"/>
              <a:t>Using</a:t>
            </a:r>
            <a:r>
              <a:rPr lang="fr-CH" b="1" dirty="0"/>
              <a:t> data </a:t>
            </a:r>
            <a:r>
              <a:rPr lang="fr-CH" b="1" dirty="0" err="1"/>
              <a:t>from</a:t>
            </a:r>
            <a:r>
              <a:rPr lang="fr-CH" b="1" dirty="0"/>
              <a:t> SpaceX </a:t>
            </a:r>
            <a:r>
              <a:rPr lang="fr-CH" b="1" dirty="0" err="1"/>
              <a:t>launches</a:t>
            </a:r>
            <a:r>
              <a:rPr lang="fr-CH" b="1" dirty="0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 err="1"/>
              <a:t>Determine</a:t>
            </a:r>
            <a:r>
              <a:rPr lang="fr-CH" dirty="0"/>
              <a:t> important </a:t>
            </a:r>
            <a:r>
              <a:rPr lang="fr-CH" dirty="0" err="1"/>
              <a:t>parameters</a:t>
            </a:r>
            <a:r>
              <a:rPr lang="fr-CH" dirty="0"/>
              <a:t> to </a:t>
            </a:r>
            <a:r>
              <a:rPr lang="fr-CH" dirty="0" err="1"/>
              <a:t>assess</a:t>
            </a:r>
            <a:r>
              <a:rPr lang="fr-CH" dirty="0"/>
              <a:t> </a:t>
            </a:r>
            <a:r>
              <a:rPr lang="fr-CH" dirty="0" err="1"/>
              <a:t>retrieval</a:t>
            </a:r>
            <a:r>
              <a:rPr lang="fr-CH" dirty="0"/>
              <a:t> </a:t>
            </a:r>
            <a:r>
              <a:rPr lang="fr-CH" dirty="0" err="1"/>
              <a:t>success</a:t>
            </a:r>
            <a:r>
              <a:rPr lang="fr-CH" dirty="0"/>
              <a:t> or </a:t>
            </a:r>
            <a:r>
              <a:rPr lang="fr-CH" dirty="0" err="1"/>
              <a:t>failure</a:t>
            </a:r>
            <a:endParaRPr lang="fr-CH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 err="1"/>
              <a:t>Create</a:t>
            </a:r>
            <a:r>
              <a:rPr lang="fr-CH" dirty="0"/>
              <a:t> </a:t>
            </a:r>
            <a:r>
              <a:rPr lang="fr-CH" dirty="0" err="1"/>
              <a:t>predictive</a:t>
            </a:r>
            <a:r>
              <a:rPr lang="fr-CH" dirty="0"/>
              <a:t> </a:t>
            </a:r>
            <a:r>
              <a:rPr lang="fr-CH" dirty="0" err="1"/>
              <a:t>models</a:t>
            </a:r>
            <a:r>
              <a:rPr lang="fr-CH" dirty="0"/>
              <a:t> to </a:t>
            </a:r>
            <a:r>
              <a:rPr lang="fr-CH" dirty="0" err="1"/>
              <a:t>determine</a:t>
            </a:r>
            <a:r>
              <a:rPr lang="fr-CH" dirty="0"/>
              <a:t> </a:t>
            </a:r>
            <a:r>
              <a:rPr lang="fr-CH" dirty="0" err="1"/>
              <a:t>retrieval</a:t>
            </a:r>
            <a:r>
              <a:rPr lang="fr-CH" dirty="0"/>
              <a:t> </a:t>
            </a:r>
            <a:r>
              <a:rPr lang="fr-CH" dirty="0" err="1"/>
              <a:t>success</a:t>
            </a:r>
            <a:r>
              <a:rPr lang="fr-CH" dirty="0"/>
              <a:t> </a:t>
            </a:r>
            <a:r>
              <a:rPr lang="fr-CH" dirty="0" err="1"/>
              <a:t>based</a:t>
            </a:r>
            <a:r>
              <a:rPr lang="fr-CH" dirty="0"/>
              <a:t> on launch conditions</a:t>
            </a:r>
          </a:p>
        </p:txBody>
      </p:sp>
      <p:grpSp>
        <p:nvGrpSpPr>
          <p:cNvPr id="1049" name="Groupe 1048">
            <a:extLst>
              <a:ext uri="{FF2B5EF4-FFF2-40B4-BE49-F238E27FC236}">
                <a16:creationId xmlns:a16="http://schemas.microsoft.com/office/drawing/2014/main" id="{EDA9FF27-E4E7-2186-429E-49AA7CF40215}"/>
              </a:ext>
            </a:extLst>
          </p:cNvPr>
          <p:cNvGrpSpPr/>
          <p:nvPr/>
        </p:nvGrpSpPr>
        <p:grpSpPr>
          <a:xfrm>
            <a:off x="2686679" y="3005198"/>
            <a:ext cx="6818643" cy="1675802"/>
            <a:chOff x="2686679" y="3005198"/>
            <a:chExt cx="6818643" cy="1675802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F1A7176A-B7D6-5604-58B1-AE10777223B1}"/>
                </a:ext>
              </a:extLst>
            </p:cNvPr>
            <p:cNvGrpSpPr/>
            <p:nvPr/>
          </p:nvGrpSpPr>
          <p:grpSpPr>
            <a:xfrm>
              <a:off x="2842539" y="3121386"/>
              <a:ext cx="752475" cy="752475"/>
              <a:chOff x="981075" y="3810000"/>
              <a:chExt cx="1009650" cy="1009650"/>
            </a:xfrm>
          </p:grpSpPr>
          <p:sp>
            <p:nvSpPr>
              <p:cNvPr id="16" name="Ellipse 15">
                <a:extLst>
                  <a:ext uri="{FF2B5EF4-FFF2-40B4-BE49-F238E27FC236}">
                    <a16:creationId xmlns:a16="http://schemas.microsoft.com/office/drawing/2014/main" id="{095BFE47-3E7C-A5A8-63F6-5246D033FB99}"/>
                  </a:ext>
                </a:extLst>
              </p:cNvPr>
              <p:cNvSpPr/>
              <p:nvPr/>
            </p:nvSpPr>
            <p:spPr>
              <a:xfrm>
                <a:off x="981075" y="3810000"/>
                <a:ext cx="1009650" cy="1009650"/>
              </a:xfrm>
              <a:prstGeom prst="ellipse">
                <a:avLst/>
              </a:prstGeom>
              <a:solidFill>
                <a:srgbClr val="0B49C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pic>
            <p:nvPicPr>
              <p:cNvPr id="20" name="Graphique 19" descr="Fusée avec un remplissage uni">
                <a:extLst>
                  <a:ext uri="{FF2B5EF4-FFF2-40B4-BE49-F238E27FC236}">
                    <a16:creationId xmlns:a16="http://schemas.microsoft.com/office/drawing/2014/main" id="{A7D24A5E-E99A-FF47-10E5-C6DFDD1F10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076325" y="3948116"/>
                <a:ext cx="771525" cy="771525"/>
              </a:xfrm>
              <a:prstGeom prst="rect">
                <a:avLst/>
              </a:prstGeom>
            </p:spPr>
          </p:pic>
        </p:grp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FC07CE6E-11C4-401D-AF11-9AAA76FB789A}"/>
                </a:ext>
              </a:extLst>
            </p:cNvPr>
            <p:cNvSpPr txBox="1"/>
            <p:nvPr/>
          </p:nvSpPr>
          <p:spPr>
            <a:xfrm>
              <a:off x="2686679" y="3902262"/>
              <a:ext cx="1028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H" sz="1200" b="1" i="1" dirty="0">
                  <a:solidFill>
                    <a:srgbClr val="0B49CB"/>
                  </a:solidFill>
                </a:rPr>
                <a:t>Rocket Launch</a:t>
              </a:r>
            </a:p>
          </p:txBody>
        </p:sp>
        <p:cxnSp>
          <p:nvCxnSpPr>
            <p:cNvPr id="25" name="Connecteur droit avec flèche 24">
              <a:extLst>
                <a:ext uri="{FF2B5EF4-FFF2-40B4-BE49-F238E27FC236}">
                  <a16:creationId xmlns:a16="http://schemas.microsoft.com/office/drawing/2014/main" id="{929A13DE-514E-FEC7-4518-9C5C56C84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5379" y="3497623"/>
              <a:ext cx="1679964" cy="1837"/>
            </a:xfrm>
            <a:prstGeom prst="straightConnector1">
              <a:avLst/>
            </a:prstGeom>
            <a:ln w="57150">
              <a:solidFill>
                <a:srgbClr val="0B49C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8863E588-F13C-D126-04C6-7EF383D61949}"/>
                </a:ext>
              </a:extLst>
            </p:cNvPr>
            <p:cNvSpPr txBox="1"/>
            <p:nvPr/>
          </p:nvSpPr>
          <p:spPr>
            <a:xfrm>
              <a:off x="3666002" y="3511824"/>
              <a:ext cx="16799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H" sz="1200" b="1" i="1" dirty="0">
                  <a:solidFill>
                    <a:srgbClr val="0B49CB"/>
                  </a:solidFill>
                </a:rPr>
                <a:t>Possible </a:t>
              </a:r>
              <a:r>
                <a:rPr lang="fr-CH" sz="1200" b="1" i="1" dirty="0" err="1">
                  <a:solidFill>
                    <a:srgbClr val="0B49CB"/>
                  </a:solidFill>
                </a:rPr>
                <a:t>outcomes</a:t>
              </a:r>
              <a:endParaRPr lang="fr-CH" sz="1200" b="1" i="1" dirty="0">
                <a:solidFill>
                  <a:srgbClr val="0B49CB"/>
                </a:solidFill>
              </a:endParaRPr>
            </a:p>
          </p:txBody>
        </p:sp>
        <p:grpSp>
          <p:nvGrpSpPr>
            <p:cNvPr id="1038" name="Groupe 1037">
              <a:extLst>
                <a:ext uri="{FF2B5EF4-FFF2-40B4-BE49-F238E27FC236}">
                  <a16:creationId xmlns:a16="http://schemas.microsoft.com/office/drawing/2014/main" id="{79FD71B8-4E66-59E8-D31C-631D76159998}"/>
                </a:ext>
              </a:extLst>
            </p:cNvPr>
            <p:cNvGrpSpPr/>
            <p:nvPr/>
          </p:nvGrpSpPr>
          <p:grpSpPr>
            <a:xfrm>
              <a:off x="6796251" y="3121637"/>
              <a:ext cx="507938" cy="507938"/>
              <a:chOff x="6688313" y="3175031"/>
              <a:chExt cx="507938" cy="507938"/>
            </a:xfrm>
          </p:grpSpPr>
          <p:grpSp>
            <p:nvGrpSpPr>
              <p:cNvPr id="58" name="Groupe 57">
                <a:extLst>
                  <a:ext uri="{FF2B5EF4-FFF2-40B4-BE49-F238E27FC236}">
                    <a16:creationId xmlns:a16="http://schemas.microsoft.com/office/drawing/2014/main" id="{FFD86D73-F1E9-3F26-56E6-9249FAF4FD52}"/>
                  </a:ext>
                </a:extLst>
              </p:cNvPr>
              <p:cNvGrpSpPr/>
              <p:nvPr/>
            </p:nvGrpSpPr>
            <p:grpSpPr>
              <a:xfrm>
                <a:off x="6688313" y="3175031"/>
                <a:ext cx="507938" cy="507938"/>
                <a:chOff x="4569038" y="3509968"/>
                <a:chExt cx="752475" cy="752475"/>
              </a:xfrm>
            </p:grpSpPr>
            <p:sp>
              <p:nvSpPr>
                <p:cNvPr id="59" name="Ellipse 58">
                  <a:extLst>
                    <a:ext uri="{FF2B5EF4-FFF2-40B4-BE49-F238E27FC236}">
                      <a16:creationId xmlns:a16="http://schemas.microsoft.com/office/drawing/2014/main" id="{A5455824-1984-697C-A833-8547FCCE159E}"/>
                    </a:ext>
                  </a:extLst>
                </p:cNvPr>
                <p:cNvSpPr/>
                <p:nvPr/>
              </p:nvSpPr>
              <p:spPr>
                <a:xfrm rot="18900000">
                  <a:off x="4569038" y="3509968"/>
                  <a:ext cx="752475" cy="752475"/>
                </a:xfrm>
                <a:prstGeom prst="ellipse">
                  <a:avLst/>
                </a:prstGeom>
                <a:solidFill>
                  <a:srgbClr val="0B49C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sp>
              <p:nvSpPr>
                <p:cNvPr id="60" name="Rectangle : coins arrondis 59">
                  <a:extLst>
                    <a:ext uri="{FF2B5EF4-FFF2-40B4-BE49-F238E27FC236}">
                      <a16:creationId xmlns:a16="http://schemas.microsoft.com/office/drawing/2014/main" id="{3402C395-70A3-C48B-5D7E-BAE4691BFA1E}"/>
                    </a:ext>
                  </a:extLst>
                </p:cNvPr>
                <p:cNvSpPr/>
                <p:nvPr/>
              </p:nvSpPr>
              <p:spPr>
                <a:xfrm>
                  <a:off x="4773611" y="4099149"/>
                  <a:ext cx="345281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</p:grpSp>
          <p:pic>
            <p:nvPicPr>
              <p:cNvPr id="62" name="Graphique 61" descr="Feux d’artifice avec un remplissage uni">
                <a:extLst>
                  <a:ext uri="{FF2B5EF4-FFF2-40B4-BE49-F238E27FC236}">
                    <a16:creationId xmlns:a16="http://schemas.microsoft.com/office/drawing/2014/main" id="{DE57A0FA-D361-9DE1-F4AF-EA2B01C968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0800000">
                <a:off x="6756313" y="3207200"/>
                <a:ext cx="384461" cy="384461"/>
              </a:xfrm>
              <a:prstGeom prst="rect">
                <a:avLst/>
              </a:prstGeom>
            </p:spPr>
          </p:pic>
          <p:sp>
            <p:nvSpPr>
              <p:cNvPr id="1027" name="Forme libre : forme 1026">
                <a:extLst>
                  <a:ext uri="{FF2B5EF4-FFF2-40B4-BE49-F238E27FC236}">
                    <a16:creationId xmlns:a16="http://schemas.microsoft.com/office/drawing/2014/main" id="{2EE6BB9C-5663-406C-07BC-5B640A2AFC08}"/>
                  </a:ext>
                </a:extLst>
              </p:cNvPr>
              <p:cNvSpPr/>
              <p:nvPr/>
            </p:nvSpPr>
            <p:spPr>
              <a:xfrm>
                <a:off x="6828612" y="3379381"/>
                <a:ext cx="183627" cy="185624"/>
              </a:xfrm>
              <a:custGeom>
                <a:avLst/>
                <a:gdLst>
                  <a:gd name="connsiteX0" fmla="*/ 180301 w 272030"/>
                  <a:gd name="connsiteY0" fmla="*/ 273843 h 274989"/>
                  <a:gd name="connsiteX1" fmla="*/ 208876 w 272030"/>
                  <a:gd name="connsiteY1" fmla="*/ 271462 h 274989"/>
                  <a:gd name="connsiteX2" fmla="*/ 216019 w 272030"/>
                  <a:gd name="connsiteY2" fmla="*/ 269081 h 274989"/>
                  <a:gd name="connsiteX3" fmla="*/ 223163 w 272030"/>
                  <a:gd name="connsiteY3" fmla="*/ 261937 h 274989"/>
                  <a:gd name="connsiteX4" fmla="*/ 230307 w 272030"/>
                  <a:gd name="connsiteY4" fmla="*/ 257175 h 274989"/>
                  <a:gd name="connsiteX5" fmla="*/ 242213 w 272030"/>
                  <a:gd name="connsiteY5" fmla="*/ 235743 h 274989"/>
                  <a:gd name="connsiteX6" fmla="*/ 251738 w 272030"/>
                  <a:gd name="connsiteY6" fmla="*/ 233362 h 274989"/>
                  <a:gd name="connsiteX7" fmla="*/ 256501 w 272030"/>
                  <a:gd name="connsiteY7" fmla="*/ 219075 h 274989"/>
                  <a:gd name="connsiteX8" fmla="*/ 261263 w 272030"/>
                  <a:gd name="connsiteY8" fmla="*/ 192881 h 274989"/>
                  <a:gd name="connsiteX9" fmla="*/ 268407 w 272030"/>
                  <a:gd name="connsiteY9" fmla="*/ 183356 h 274989"/>
                  <a:gd name="connsiteX10" fmla="*/ 268407 w 272030"/>
                  <a:gd name="connsiteY10" fmla="*/ 133350 h 274989"/>
                  <a:gd name="connsiteX11" fmla="*/ 261263 w 272030"/>
                  <a:gd name="connsiteY11" fmla="*/ 126206 h 274989"/>
                  <a:gd name="connsiteX12" fmla="*/ 256501 w 272030"/>
                  <a:gd name="connsiteY12" fmla="*/ 116681 h 274989"/>
                  <a:gd name="connsiteX13" fmla="*/ 235069 w 272030"/>
                  <a:gd name="connsiteY13" fmla="*/ 114300 h 274989"/>
                  <a:gd name="connsiteX14" fmla="*/ 218401 w 272030"/>
                  <a:gd name="connsiteY14" fmla="*/ 109537 h 274989"/>
                  <a:gd name="connsiteX15" fmla="*/ 213638 w 272030"/>
                  <a:gd name="connsiteY15" fmla="*/ 64293 h 274989"/>
                  <a:gd name="connsiteX16" fmla="*/ 211257 w 272030"/>
                  <a:gd name="connsiteY16" fmla="*/ 38100 h 274989"/>
                  <a:gd name="connsiteX17" fmla="*/ 206494 w 272030"/>
                  <a:gd name="connsiteY17" fmla="*/ 28575 h 274989"/>
                  <a:gd name="connsiteX18" fmla="*/ 201732 w 272030"/>
                  <a:gd name="connsiteY18" fmla="*/ 16668 h 274989"/>
                  <a:gd name="connsiteX19" fmla="*/ 192207 w 272030"/>
                  <a:gd name="connsiteY19" fmla="*/ 0 h 274989"/>
                  <a:gd name="connsiteX20" fmla="*/ 166013 w 272030"/>
                  <a:gd name="connsiteY20" fmla="*/ 4762 h 274989"/>
                  <a:gd name="connsiteX21" fmla="*/ 154107 w 272030"/>
                  <a:gd name="connsiteY21" fmla="*/ 23812 h 274989"/>
                  <a:gd name="connsiteX22" fmla="*/ 146963 w 272030"/>
                  <a:gd name="connsiteY22" fmla="*/ 54768 h 274989"/>
                  <a:gd name="connsiteX23" fmla="*/ 137438 w 272030"/>
                  <a:gd name="connsiteY23" fmla="*/ 66675 h 274989"/>
                  <a:gd name="connsiteX24" fmla="*/ 130294 w 272030"/>
                  <a:gd name="connsiteY24" fmla="*/ 73818 h 274989"/>
                  <a:gd name="connsiteX25" fmla="*/ 120769 w 272030"/>
                  <a:gd name="connsiteY25" fmla="*/ 76200 h 274989"/>
                  <a:gd name="connsiteX26" fmla="*/ 106482 w 272030"/>
                  <a:gd name="connsiteY26" fmla="*/ 88106 h 274989"/>
                  <a:gd name="connsiteX27" fmla="*/ 96957 w 272030"/>
                  <a:gd name="connsiteY27" fmla="*/ 95250 h 274989"/>
                  <a:gd name="connsiteX28" fmla="*/ 82669 w 272030"/>
                  <a:gd name="connsiteY28" fmla="*/ 100012 h 274989"/>
                  <a:gd name="connsiteX29" fmla="*/ 77907 w 272030"/>
                  <a:gd name="connsiteY29" fmla="*/ 107156 h 274989"/>
                  <a:gd name="connsiteX30" fmla="*/ 70763 w 272030"/>
                  <a:gd name="connsiteY30" fmla="*/ 116681 h 274989"/>
                  <a:gd name="connsiteX31" fmla="*/ 68382 w 272030"/>
                  <a:gd name="connsiteY31" fmla="*/ 128587 h 274989"/>
                  <a:gd name="connsiteX32" fmla="*/ 58857 w 272030"/>
                  <a:gd name="connsiteY32" fmla="*/ 152400 h 274989"/>
                  <a:gd name="connsiteX33" fmla="*/ 56476 w 272030"/>
                  <a:gd name="connsiteY33" fmla="*/ 183356 h 274989"/>
                  <a:gd name="connsiteX34" fmla="*/ 42188 w 272030"/>
                  <a:gd name="connsiteY34" fmla="*/ 192881 h 274989"/>
                  <a:gd name="connsiteX35" fmla="*/ 37426 w 272030"/>
                  <a:gd name="connsiteY35" fmla="*/ 200025 h 274989"/>
                  <a:gd name="connsiteX36" fmla="*/ 30282 w 272030"/>
                  <a:gd name="connsiteY36" fmla="*/ 202406 h 274989"/>
                  <a:gd name="connsiteX37" fmla="*/ 23138 w 272030"/>
                  <a:gd name="connsiteY37" fmla="*/ 207168 h 274989"/>
                  <a:gd name="connsiteX38" fmla="*/ 20757 w 272030"/>
                  <a:gd name="connsiteY38" fmla="*/ 214312 h 274989"/>
                  <a:gd name="connsiteX39" fmla="*/ 11232 w 272030"/>
                  <a:gd name="connsiteY39" fmla="*/ 221456 h 274989"/>
                  <a:gd name="connsiteX40" fmla="*/ 4088 w 272030"/>
                  <a:gd name="connsiteY40" fmla="*/ 228600 h 274989"/>
                  <a:gd name="connsiteX41" fmla="*/ 4088 w 272030"/>
                  <a:gd name="connsiteY41" fmla="*/ 261937 h 274989"/>
                  <a:gd name="connsiteX42" fmla="*/ 13613 w 272030"/>
                  <a:gd name="connsiteY42" fmla="*/ 264318 h 274989"/>
                  <a:gd name="connsiteX43" fmla="*/ 44569 w 272030"/>
                  <a:gd name="connsiteY43" fmla="*/ 261937 h 274989"/>
                  <a:gd name="connsiteX44" fmla="*/ 54094 w 272030"/>
                  <a:gd name="connsiteY44" fmla="*/ 259556 h 274989"/>
                  <a:gd name="connsiteX45" fmla="*/ 66001 w 272030"/>
                  <a:gd name="connsiteY45" fmla="*/ 257175 h 274989"/>
                  <a:gd name="connsiteX46" fmla="*/ 106482 w 272030"/>
                  <a:gd name="connsiteY46" fmla="*/ 250031 h 274989"/>
                  <a:gd name="connsiteX47" fmla="*/ 154107 w 272030"/>
                  <a:gd name="connsiteY47" fmla="*/ 247650 h 274989"/>
                  <a:gd name="connsiteX48" fmla="*/ 173157 w 272030"/>
                  <a:gd name="connsiteY48" fmla="*/ 252412 h 274989"/>
                  <a:gd name="connsiteX49" fmla="*/ 180301 w 272030"/>
                  <a:gd name="connsiteY49" fmla="*/ 273843 h 274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72030" h="274989">
                    <a:moveTo>
                      <a:pt x="180301" y="273843"/>
                    </a:moveTo>
                    <a:cubicBezTo>
                      <a:pt x="186254" y="277018"/>
                      <a:pt x="199402" y="272725"/>
                      <a:pt x="208876" y="271462"/>
                    </a:cubicBezTo>
                    <a:cubicBezTo>
                      <a:pt x="211364" y="271130"/>
                      <a:pt x="213931" y="270473"/>
                      <a:pt x="216019" y="269081"/>
                    </a:cubicBezTo>
                    <a:cubicBezTo>
                      <a:pt x="218821" y="267213"/>
                      <a:pt x="220576" y="264093"/>
                      <a:pt x="223163" y="261937"/>
                    </a:cubicBezTo>
                    <a:cubicBezTo>
                      <a:pt x="225362" y="260105"/>
                      <a:pt x="227926" y="258762"/>
                      <a:pt x="230307" y="257175"/>
                    </a:cubicBezTo>
                    <a:cubicBezTo>
                      <a:pt x="235231" y="237478"/>
                      <a:pt x="229031" y="239510"/>
                      <a:pt x="242213" y="235743"/>
                    </a:cubicBezTo>
                    <a:cubicBezTo>
                      <a:pt x="245360" y="234844"/>
                      <a:pt x="248563" y="234156"/>
                      <a:pt x="251738" y="233362"/>
                    </a:cubicBezTo>
                    <a:cubicBezTo>
                      <a:pt x="253326" y="228600"/>
                      <a:pt x="255878" y="224056"/>
                      <a:pt x="256501" y="219075"/>
                    </a:cubicBezTo>
                    <a:cubicBezTo>
                      <a:pt x="256947" y="215506"/>
                      <a:pt x="257740" y="199047"/>
                      <a:pt x="261263" y="192881"/>
                    </a:cubicBezTo>
                    <a:cubicBezTo>
                      <a:pt x="263232" y="189435"/>
                      <a:pt x="266026" y="186531"/>
                      <a:pt x="268407" y="183356"/>
                    </a:cubicBezTo>
                    <a:cubicBezTo>
                      <a:pt x="272317" y="163805"/>
                      <a:pt x="274079" y="160294"/>
                      <a:pt x="268407" y="133350"/>
                    </a:cubicBezTo>
                    <a:cubicBezTo>
                      <a:pt x="267713" y="130055"/>
                      <a:pt x="263644" y="128587"/>
                      <a:pt x="261263" y="126206"/>
                    </a:cubicBezTo>
                    <a:cubicBezTo>
                      <a:pt x="259676" y="123031"/>
                      <a:pt x="259011" y="119191"/>
                      <a:pt x="256501" y="116681"/>
                    </a:cubicBezTo>
                    <a:cubicBezTo>
                      <a:pt x="248833" y="109012"/>
                      <a:pt x="244212" y="112471"/>
                      <a:pt x="235069" y="114300"/>
                    </a:cubicBezTo>
                    <a:cubicBezTo>
                      <a:pt x="229513" y="112712"/>
                      <a:pt x="220677" y="114848"/>
                      <a:pt x="218401" y="109537"/>
                    </a:cubicBezTo>
                    <a:cubicBezTo>
                      <a:pt x="212427" y="95598"/>
                      <a:pt x="215147" y="79382"/>
                      <a:pt x="213638" y="64293"/>
                    </a:cubicBezTo>
                    <a:cubicBezTo>
                      <a:pt x="212766" y="55570"/>
                      <a:pt x="212976" y="46697"/>
                      <a:pt x="211257" y="38100"/>
                    </a:cubicBezTo>
                    <a:cubicBezTo>
                      <a:pt x="210561" y="34619"/>
                      <a:pt x="207936" y="31819"/>
                      <a:pt x="206494" y="28575"/>
                    </a:cubicBezTo>
                    <a:cubicBezTo>
                      <a:pt x="204758" y="24669"/>
                      <a:pt x="203084" y="20723"/>
                      <a:pt x="201732" y="16668"/>
                    </a:cubicBezTo>
                    <a:cubicBezTo>
                      <a:pt x="196936" y="2278"/>
                      <a:pt x="203310" y="11101"/>
                      <a:pt x="192207" y="0"/>
                    </a:cubicBezTo>
                    <a:cubicBezTo>
                      <a:pt x="183476" y="1587"/>
                      <a:pt x="173539" y="59"/>
                      <a:pt x="166013" y="4762"/>
                    </a:cubicBezTo>
                    <a:cubicBezTo>
                      <a:pt x="159663" y="8731"/>
                      <a:pt x="154107" y="23812"/>
                      <a:pt x="154107" y="23812"/>
                    </a:cubicBezTo>
                    <a:cubicBezTo>
                      <a:pt x="153047" y="29114"/>
                      <a:pt x="148496" y="52852"/>
                      <a:pt x="146963" y="54768"/>
                    </a:cubicBezTo>
                    <a:cubicBezTo>
                      <a:pt x="143788" y="58737"/>
                      <a:pt x="140785" y="62850"/>
                      <a:pt x="137438" y="66675"/>
                    </a:cubicBezTo>
                    <a:cubicBezTo>
                      <a:pt x="135220" y="69209"/>
                      <a:pt x="133218" y="72147"/>
                      <a:pt x="130294" y="73818"/>
                    </a:cubicBezTo>
                    <a:cubicBezTo>
                      <a:pt x="127452" y="75442"/>
                      <a:pt x="123944" y="75406"/>
                      <a:pt x="120769" y="76200"/>
                    </a:cubicBezTo>
                    <a:cubicBezTo>
                      <a:pt x="109652" y="87317"/>
                      <a:pt x="118085" y="79818"/>
                      <a:pt x="106482" y="88106"/>
                    </a:cubicBezTo>
                    <a:cubicBezTo>
                      <a:pt x="103253" y="90413"/>
                      <a:pt x="100507" y="93475"/>
                      <a:pt x="96957" y="95250"/>
                    </a:cubicBezTo>
                    <a:cubicBezTo>
                      <a:pt x="92467" y="97495"/>
                      <a:pt x="82669" y="100012"/>
                      <a:pt x="82669" y="100012"/>
                    </a:cubicBezTo>
                    <a:cubicBezTo>
                      <a:pt x="81082" y="102393"/>
                      <a:pt x="79570" y="104827"/>
                      <a:pt x="77907" y="107156"/>
                    </a:cubicBezTo>
                    <a:cubicBezTo>
                      <a:pt x="75600" y="110386"/>
                      <a:pt x="72375" y="113054"/>
                      <a:pt x="70763" y="116681"/>
                    </a:cubicBezTo>
                    <a:cubicBezTo>
                      <a:pt x="69119" y="120379"/>
                      <a:pt x="69447" y="124682"/>
                      <a:pt x="68382" y="128587"/>
                    </a:cubicBezTo>
                    <a:cubicBezTo>
                      <a:pt x="64851" y="141532"/>
                      <a:pt x="64199" y="141715"/>
                      <a:pt x="58857" y="152400"/>
                    </a:cubicBezTo>
                    <a:cubicBezTo>
                      <a:pt x="58063" y="162719"/>
                      <a:pt x="60417" y="173786"/>
                      <a:pt x="56476" y="183356"/>
                    </a:cubicBezTo>
                    <a:cubicBezTo>
                      <a:pt x="54297" y="188649"/>
                      <a:pt x="46496" y="189112"/>
                      <a:pt x="42188" y="192881"/>
                    </a:cubicBezTo>
                    <a:cubicBezTo>
                      <a:pt x="40034" y="194766"/>
                      <a:pt x="39661" y="198237"/>
                      <a:pt x="37426" y="200025"/>
                    </a:cubicBezTo>
                    <a:cubicBezTo>
                      <a:pt x="35466" y="201593"/>
                      <a:pt x="32527" y="201284"/>
                      <a:pt x="30282" y="202406"/>
                    </a:cubicBezTo>
                    <a:cubicBezTo>
                      <a:pt x="27722" y="203686"/>
                      <a:pt x="25519" y="205581"/>
                      <a:pt x="23138" y="207168"/>
                    </a:cubicBezTo>
                    <a:cubicBezTo>
                      <a:pt x="22344" y="209549"/>
                      <a:pt x="22364" y="212384"/>
                      <a:pt x="20757" y="214312"/>
                    </a:cubicBezTo>
                    <a:cubicBezTo>
                      <a:pt x="18216" y="217361"/>
                      <a:pt x="14245" y="218873"/>
                      <a:pt x="11232" y="221456"/>
                    </a:cubicBezTo>
                    <a:cubicBezTo>
                      <a:pt x="8675" y="223648"/>
                      <a:pt x="6469" y="226219"/>
                      <a:pt x="4088" y="228600"/>
                    </a:cubicBezTo>
                    <a:cubicBezTo>
                      <a:pt x="124" y="240493"/>
                      <a:pt x="-2675" y="245707"/>
                      <a:pt x="4088" y="261937"/>
                    </a:cubicBezTo>
                    <a:cubicBezTo>
                      <a:pt x="5347" y="264958"/>
                      <a:pt x="10438" y="263524"/>
                      <a:pt x="13613" y="264318"/>
                    </a:cubicBezTo>
                    <a:cubicBezTo>
                      <a:pt x="23932" y="263524"/>
                      <a:pt x="34291" y="263146"/>
                      <a:pt x="44569" y="261937"/>
                    </a:cubicBezTo>
                    <a:cubicBezTo>
                      <a:pt x="47819" y="261555"/>
                      <a:pt x="50899" y="260266"/>
                      <a:pt x="54094" y="259556"/>
                    </a:cubicBezTo>
                    <a:cubicBezTo>
                      <a:pt x="58045" y="258678"/>
                      <a:pt x="62019" y="257899"/>
                      <a:pt x="66001" y="257175"/>
                    </a:cubicBezTo>
                    <a:lnTo>
                      <a:pt x="106482" y="250031"/>
                    </a:lnTo>
                    <a:cubicBezTo>
                      <a:pt x="127746" y="241524"/>
                      <a:pt x="118928" y="243061"/>
                      <a:pt x="154107" y="247650"/>
                    </a:cubicBezTo>
                    <a:cubicBezTo>
                      <a:pt x="160597" y="248497"/>
                      <a:pt x="166947" y="250342"/>
                      <a:pt x="173157" y="252412"/>
                    </a:cubicBezTo>
                    <a:cubicBezTo>
                      <a:pt x="181054" y="255044"/>
                      <a:pt x="174348" y="270668"/>
                      <a:pt x="180301" y="273843"/>
                    </a:cubicBezTo>
                    <a:close/>
                  </a:path>
                </a:pathLst>
              </a:custGeom>
              <a:solidFill>
                <a:srgbClr val="0948CB"/>
              </a:solidFill>
              <a:ln>
                <a:solidFill>
                  <a:srgbClr val="0948C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pic>
            <p:nvPicPr>
              <p:cNvPr id="1025" name="Graphique 1024" descr="Feu avec un remplissage uni">
                <a:extLst>
                  <a:ext uri="{FF2B5EF4-FFF2-40B4-BE49-F238E27FC236}">
                    <a16:creationId xmlns:a16="http://schemas.microsoft.com/office/drawing/2014/main" id="{CA8D07F3-2F30-3592-C8EC-793B96B76E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865344" y="3378031"/>
                <a:ext cx="165839" cy="172113"/>
              </a:xfrm>
              <a:prstGeom prst="rect">
                <a:avLst/>
              </a:prstGeom>
            </p:spPr>
          </p:pic>
        </p:grpSp>
        <p:grpSp>
          <p:nvGrpSpPr>
            <p:cNvPr id="56" name="Groupe 55">
              <a:extLst>
                <a:ext uri="{FF2B5EF4-FFF2-40B4-BE49-F238E27FC236}">
                  <a16:creationId xmlns:a16="http://schemas.microsoft.com/office/drawing/2014/main" id="{82DFFA2B-28F3-1023-0198-88FAA1118C3D}"/>
                </a:ext>
              </a:extLst>
            </p:cNvPr>
            <p:cNvGrpSpPr/>
            <p:nvPr/>
          </p:nvGrpSpPr>
          <p:grpSpPr>
            <a:xfrm>
              <a:off x="5702305" y="3110396"/>
              <a:ext cx="507938" cy="507938"/>
              <a:chOff x="4569038" y="3509968"/>
              <a:chExt cx="752475" cy="752475"/>
            </a:xfrm>
          </p:grpSpPr>
          <p:grpSp>
            <p:nvGrpSpPr>
              <p:cNvPr id="40" name="Groupe 39">
                <a:extLst>
                  <a:ext uri="{FF2B5EF4-FFF2-40B4-BE49-F238E27FC236}">
                    <a16:creationId xmlns:a16="http://schemas.microsoft.com/office/drawing/2014/main" id="{D8C6CD09-D21F-DAF5-A559-637D7EDB5098}"/>
                  </a:ext>
                </a:extLst>
              </p:cNvPr>
              <p:cNvGrpSpPr/>
              <p:nvPr/>
            </p:nvGrpSpPr>
            <p:grpSpPr>
              <a:xfrm>
                <a:off x="4569038" y="3509968"/>
                <a:ext cx="752475" cy="752475"/>
                <a:chOff x="4569038" y="3509968"/>
                <a:chExt cx="752475" cy="752475"/>
              </a:xfrm>
            </p:grpSpPr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2901261C-FB70-B3A4-D7A4-2FAE140AD199}"/>
                    </a:ext>
                  </a:extLst>
                </p:cNvPr>
                <p:cNvSpPr/>
                <p:nvPr/>
              </p:nvSpPr>
              <p:spPr>
                <a:xfrm rot="18900000">
                  <a:off x="4569038" y="3509968"/>
                  <a:ext cx="752475" cy="752475"/>
                </a:xfrm>
                <a:prstGeom prst="ellipse">
                  <a:avLst/>
                </a:prstGeom>
                <a:solidFill>
                  <a:srgbClr val="0B49C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pic>
              <p:nvPicPr>
                <p:cNvPr id="33" name="Graphique 32" descr="Fusée avec un remplissage uni">
                  <a:extLst>
                    <a:ext uri="{FF2B5EF4-FFF2-40B4-BE49-F238E27FC236}">
                      <a16:creationId xmlns:a16="http://schemas.microsoft.com/office/drawing/2014/main" id="{70470F61-72C9-D580-CF39-AA2DEE40BA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rot="18900000">
                  <a:off x="4662408" y="3604626"/>
                  <a:ext cx="575004" cy="575004"/>
                </a:xfrm>
                <a:prstGeom prst="rect">
                  <a:avLst/>
                </a:prstGeom>
              </p:spPr>
            </p:pic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CB5AC359-46A2-4858-10BF-6A7C712DD8FA}"/>
                    </a:ext>
                  </a:extLst>
                </p:cNvPr>
                <p:cNvSpPr/>
                <p:nvPr/>
              </p:nvSpPr>
              <p:spPr>
                <a:xfrm>
                  <a:off x="4897437" y="4039400"/>
                  <a:ext cx="85725" cy="139599"/>
                </a:xfrm>
                <a:prstGeom prst="rect">
                  <a:avLst/>
                </a:prstGeom>
                <a:solidFill>
                  <a:srgbClr val="0948C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sp>
              <p:nvSpPr>
                <p:cNvPr id="38" name="Rectangle : coins arrondis 37">
                  <a:extLst>
                    <a:ext uri="{FF2B5EF4-FFF2-40B4-BE49-F238E27FC236}">
                      <a16:creationId xmlns:a16="http://schemas.microsoft.com/office/drawing/2014/main" id="{EDFDCA69-6EA0-3146-EB8F-9DDA313E6504}"/>
                    </a:ext>
                  </a:extLst>
                </p:cNvPr>
                <p:cNvSpPr/>
                <p:nvPr/>
              </p:nvSpPr>
              <p:spPr>
                <a:xfrm>
                  <a:off x="4773611" y="4115819"/>
                  <a:ext cx="345281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</p:grp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6CCD5D1-089E-328A-1FEF-1C9BBC8EA182}"/>
                  </a:ext>
                </a:extLst>
              </p:cNvPr>
              <p:cNvSpPr/>
              <p:nvPr/>
            </p:nvSpPr>
            <p:spPr>
              <a:xfrm>
                <a:off x="4803836" y="3555682"/>
                <a:ext cx="284896" cy="232887"/>
              </a:xfrm>
              <a:prstGeom prst="rect">
                <a:avLst/>
              </a:prstGeom>
              <a:solidFill>
                <a:srgbClr val="0948C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030" name="ZoneTexte 1029">
              <a:extLst>
                <a:ext uri="{FF2B5EF4-FFF2-40B4-BE49-F238E27FC236}">
                  <a16:creationId xmlns:a16="http://schemas.microsoft.com/office/drawing/2014/main" id="{1533BF60-9243-56D8-C265-58CAB98EB0B2}"/>
                </a:ext>
              </a:extLst>
            </p:cNvPr>
            <p:cNvSpPr txBox="1"/>
            <p:nvPr/>
          </p:nvSpPr>
          <p:spPr>
            <a:xfrm>
              <a:off x="5540444" y="3573080"/>
              <a:ext cx="8379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 i="1">
                  <a:solidFill>
                    <a:srgbClr val="0B49CB"/>
                  </a:solidFill>
                </a:defRPr>
              </a:lvl1pPr>
            </a:lstStyle>
            <a:p>
              <a:r>
                <a:rPr lang="fr-CH" dirty="0"/>
                <a:t>1st stage lands</a:t>
              </a:r>
            </a:p>
          </p:txBody>
        </p: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260E67B0-A7D3-95E0-1B9D-24A218B6D2F2}"/>
                </a:ext>
              </a:extLst>
            </p:cNvPr>
            <p:cNvGrpSpPr/>
            <p:nvPr/>
          </p:nvGrpSpPr>
          <p:grpSpPr>
            <a:xfrm>
              <a:off x="8736302" y="3119340"/>
              <a:ext cx="507938" cy="507938"/>
              <a:chOff x="4569038" y="3509968"/>
              <a:chExt cx="752475" cy="752475"/>
            </a:xfrm>
          </p:grpSpPr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9BA58681-5F2E-FD24-501A-A6F3C72529BD}"/>
                  </a:ext>
                </a:extLst>
              </p:cNvPr>
              <p:cNvSpPr/>
              <p:nvPr/>
            </p:nvSpPr>
            <p:spPr>
              <a:xfrm rot="18900000">
                <a:off x="4569038" y="3509968"/>
                <a:ext cx="752475" cy="752475"/>
              </a:xfrm>
              <a:prstGeom prst="ellipse">
                <a:avLst/>
              </a:prstGeom>
              <a:solidFill>
                <a:srgbClr val="0B49C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45" name="Rectangle : coins arrondis 44">
                <a:extLst>
                  <a:ext uri="{FF2B5EF4-FFF2-40B4-BE49-F238E27FC236}">
                    <a16:creationId xmlns:a16="http://schemas.microsoft.com/office/drawing/2014/main" id="{CFC9EA02-07EF-978E-F350-02B737AA4AF8}"/>
                  </a:ext>
                </a:extLst>
              </p:cNvPr>
              <p:cNvSpPr/>
              <p:nvPr/>
            </p:nvSpPr>
            <p:spPr>
              <a:xfrm>
                <a:off x="4773611" y="4099149"/>
                <a:ext cx="345281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031" name="ZoneTexte 1030">
              <a:extLst>
                <a:ext uri="{FF2B5EF4-FFF2-40B4-BE49-F238E27FC236}">
                  <a16:creationId xmlns:a16="http://schemas.microsoft.com/office/drawing/2014/main" id="{72651FFE-EA32-AA44-57BE-06EE1CF3FC35}"/>
                </a:ext>
              </a:extLst>
            </p:cNvPr>
            <p:cNvSpPr txBox="1"/>
            <p:nvPr/>
          </p:nvSpPr>
          <p:spPr>
            <a:xfrm>
              <a:off x="8476622" y="3575681"/>
              <a:ext cx="1028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 i="1">
                  <a:solidFill>
                    <a:srgbClr val="0B49CB"/>
                  </a:solidFill>
                </a:defRPr>
              </a:lvl1pPr>
            </a:lstStyle>
            <a:p>
              <a:r>
                <a:rPr lang="fr-CH" dirty="0"/>
                <a:t>1st stage </a:t>
              </a:r>
              <a:r>
                <a:rPr lang="fr-CH" dirty="0" err="1"/>
                <a:t>doesn’t</a:t>
              </a:r>
              <a:r>
                <a:rPr lang="fr-CH" dirty="0"/>
                <a:t> land</a:t>
              </a:r>
            </a:p>
          </p:txBody>
        </p:sp>
        <p:sp>
          <p:nvSpPr>
            <p:cNvPr id="1032" name="ZoneTexte 1031">
              <a:extLst>
                <a:ext uri="{FF2B5EF4-FFF2-40B4-BE49-F238E27FC236}">
                  <a16:creationId xmlns:a16="http://schemas.microsoft.com/office/drawing/2014/main" id="{01512B32-549A-70BC-FBB1-F332EF1D7195}"/>
                </a:ext>
              </a:extLst>
            </p:cNvPr>
            <p:cNvSpPr txBox="1"/>
            <p:nvPr/>
          </p:nvSpPr>
          <p:spPr>
            <a:xfrm>
              <a:off x="6505239" y="3572807"/>
              <a:ext cx="10954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 i="1">
                  <a:solidFill>
                    <a:srgbClr val="0B49CB"/>
                  </a:solidFill>
                </a:defRPr>
              </a:lvl1pPr>
            </a:lstStyle>
            <a:p>
              <a:r>
                <a:rPr lang="fr-CH" dirty="0"/>
                <a:t>1st stage crashes</a:t>
              </a:r>
            </a:p>
          </p:txBody>
        </p:sp>
        <p:sp>
          <p:nvSpPr>
            <p:cNvPr id="1033" name="ZoneTexte 1032">
              <a:extLst>
                <a:ext uri="{FF2B5EF4-FFF2-40B4-BE49-F238E27FC236}">
                  <a16:creationId xmlns:a16="http://schemas.microsoft.com/office/drawing/2014/main" id="{30C0246D-47AA-17AF-83A6-C623C9A54585}"/>
                </a:ext>
              </a:extLst>
            </p:cNvPr>
            <p:cNvSpPr txBox="1"/>
            <p:nvPr/>
          </p:nvSpPr>
          <p:spPr>
            <a:xfrm>
              <a:off x="7489046" y="3572946"/>
              <a:ext cx="10954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 i="1">
                  <a:solidFill>
                    <a:srgbClr val="0B49CB"/>
                  </a:solidFill>
                </a:defRPr>
              </a:lvl1pPr>
            </a:lstStyle>
            <a:p>
              <a:r>
                <a:rPr lang="fr-CH" dirty="0"/>
                <a:t>1st stage </a:t>
              </a:r>
              <a:r>
                <a:rPr lang="fr-CH" dirty="0" err="1"/>
                <a:t>sacrificed</a:t>
              </a:r>
              <a:endParaRPr lang="fr-CH" dirty="0"/>
            </a:p>
          </p:txBody>
        </p:sp>
        <p:sp>
          <p:nvSpPr>
            <p:cNvPr id="1039" name="ZoneTexte 1038">
              <a:extLst>
                <a:ext uri="{FF2B5EF4-FFF2-40B4-BE49-F238E27FC236}">
                  <a16:creationId xmlns:a16="http://schemas.microsoft.com/office/drawing/2014/main" id="{7A65B8C4-7010-5948-9D8C-A98B76CD9ED8}"/>
                </a:ext>
              </a:extLst>
            </p:cNvPr>
            <p:cNvSpPr txBox="1"/>
            <p:nvPr/>
          </p:nvSpPr>
          <p:spPr>
            <a:xfrm>
              <a:off x="5438565" y="4157780"/>
              <a:ext cx="10287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H" sz="1400" b="1" dirty="0" err="1">
                  <a:solidFill>
                    <a:srgbClr val="00B050"/>
                  </a:solidFill>
                  <a:latin typeface="Abadi" panose="020B0604020104020204" pitchFamily="34" charset="0"/>
                </a:rPr>
                <a:t>Retrieval</a:t>
              </a:r>
              <a:r>
                <a:rPr lang="fr-CH" sz="1400" b="1" dirty="0">
                  <a:solidFill>
                    <a:srgbClr val="00B050"/>
                  </a:solidFill>
                  <a:latin typeface="Abadi" panose="020B0604020104020204" pitchFamily="34" charset="0"/>
                </a:rPr>
                <a:t> </a:t>
              </a:r>
              <a:r>
                <a:rPr lang="fr-CH" sz="1400" b="1" dirty="0" err="1">
                  <a:solidFill>
                    <a:srgbClr val="00B050"/>
                  </a:solidFill>
                  <a:latin typeface="Abadi" panose="020B0604020104020204" pitchFamily="34" charset="0"/>
                </a:rPr>
                <a:t>success</a:t>
              </a:r>
              <a:endParaRPr lang="fr-CH" sz="1400" b="1" dirty="0">
                <a:solidFill>
                  <a:srgbClr val="00B050"/>
                </a:solidFill>
                <a:latin typeface="Abadi" panose="020B0604020104020204" pitchFamily="34" charset="0"/>
              </a:endParaRPr>
            </a:p>
          </p:txBody>
        </p:sp>
        <p:sp>
          <p:nvSpPr>
            <p:cNvPr id="1040" name="ZoneTexte 1039">
              <a:extLst>
                <a:ext uri="{FF2B5EF4-FFF2-40B4-BE49-F238E27FC236}">
                  <a16:creationId xmlns:a16="http://schemas.microsoft.com/office/drawing/2014/main" id="{615B98D8-BE9F-4CBF-6DD1-41E736120F09}"/>
                </a:ext>
              </a:extLst>
            </p:cNvPr>
            <p:cNvSpPr txBox="1"/>
            <p:nvPr/>
          </p:nvSpPr>
          <p:spPr>
            <a:xfrm>
              <a:off x="7555776" y="4157780"/>
              <a:ext cx="10287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H" sz="1400" b="1" dirty="0" err="1">
                  <a:solidFill>
                    <a:srgbClr val="C00000"/>
                  </a:solidFill>
                  <a:latin typeface="Abadi" panose="020B0604020104020204" pitchFamily="34" charset="0"/>
                </a:rPr>
                <a:t>Retrieval</a:t>
              </a:r>
              <a:r>
                <a:rPr lang="fr-CH" sz="1400" b="1" dirty="0">
                  <a:solidFill>
                    <a:srgbClr val="C00000"/>
                  </a:solidFill>
                  <a:latin typeface="Abadi" panose="020B0604020104020204" pitchFamily="34" charset="0"/>
                </a:rPr>
                <a:t> fail</a:t>
              </a:r>
            </a:p>
          </p:txBody>
        </p:sp>
        <p:sp>
          <p:nvSpPr>
            <p:cNvPr id="1041" name="Rectangle 1040">
              <a:extLst>
                <a:ext uri="{FF2B5EF4-FFF2-40B4-BE49-F238E27FC236}">
                  <a16:creationId xmlns:a16="http://schemas.microsoft.com/office/drawing/2014/main" id="{A20A5510-A3D1-0B52-CCE2-270B260E77D3}"/>
                </a:ext>
              </a:extLst>
            </p:cNvPr>
            <p:cNvSpPr/>
            <p:nvPr/>
          </p:nvSpPr>
          <p:spPr>
            <a:xfrm>
              <a:off x="6622163" y="3005198"/>
              <a:ext cx="2883159" cy="115258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42" name="Rectangle 1041">
              <a:extLst>
                <a:ext uri="{FF2B5EF4-FFF2-40B4-BE49-F238E27FC236}">
                  <a16:creationId xmlns:a16="http://schemas.microsoft.com/office/drawing/2014/main" id="{F5BEFBDC-E4EB-2181-A44A-304278F8DF43}"/>
                </a:ext>
              </a:extLst>
            </p:cNvPr>
            <p:cNvSpPr/>
            <p:nvPr/>
          </p:nvSpPr>
          <p:spPr>
            <a:xfrm>
              <a:off x="5515708" y="3005198"/>
              <a:ext cx="915173" cy="1147071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grpSp>
          <p:nvGrpSpPr>
            <p:cNvPr id="1048" name="Groupe 1047">
              <a:extLst>
                <a:ext uri="{FF2B5EF4-FFF2-40B4-BE49-F238E27FC236}">
                  <a16:creationId xmlns:a16="http://schemas.microsoft.com/office/drawing/2014/main" id="{3469B13B-FCE6-AE4A-E943-E95B9AA9055D}"/>
                </a:ext>
              </a:extLst>
            </p:cNvPr>
            <p:cNvGrpSpPr/>
            <p:nvPr/>
          </p:nvGrpSpPr>
          <p:grpSpPr>
            <a:xfrm>
              <a:off x="7764656" y="3121637"/>
              <a:ext cx="507938" cy="507938"/>
              <a:chOff x="7764656" y="3121637"/>
              <a:chExt cx="507938" cy="507938"/>
            </a:xfrm>
          </p:grpSpPr>
          <p:sp>
            <p:nvSpPr>
              <p:cNvPr id="47" name="Ellipse 46">
                <a:extLst>
                  <a:ext uri="{FF2B5EF4-FFF2-40B4-BE49-F238E27FC236}">
                    <a16:creationId xmlns:a16="http://schemas.microsoft.com/office/drawing/2014/main" id="{F55B1DE5-8172-D238-81C0-4B8DA4610496}"/>
                  </a:ext>
                </a:extLst>
              </p:cNvPr>
              <p:cNvSpPr/>
              <p:nvPr/>
            </p:nvSpPr>
            <p:spPr>
              <a:xfrm rot="18900000">
                <a:off x="7764656" y="3121637"/>
                <a:ext cx="507938" cy="507938"/>
              </a:xfrm>
              <a:prstGeom prst="ellipse">
                <a:avLst/>
              </a:prstGeom>
              <a:solidFill>
                <a:srgbClr val="0B49C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pic>
            <p:nvPicPr>
              <p:cNvPr id="48" name="Graphique 47" descr="Fusée avec un remplissage uni">
                <a:extLst>
                  <a:ext uri="{FF2B5EF4-FFF2-40B4-BE49-F238E27FC236}">
                    <a16:creationId xmlns:a16="http://schemas.microsoft.com/office/drawing/2014/main" id="{22BFD50D-FD35-86DB-5D40-8AB1A1FB38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825169" y="3195573"/>
                <a:ext cx="226281" cy="226281"/>
              </a:xfrm>
              <a:prstGeom prst="rect">
                <a:avLst/>
              </a:prstGeom>
            </p:spPr>
          </p:pic>
          <p:sp>
            <p:nvSpPr>
              <p:cNvPr id="51" name="Étoile : 5 branches 50">
                <a:extLst>
                  <a:ext uri="{FF2B5EF4-FFF2-40B4-BE49-F238E27FC236}">
                    <a16:creationId xmlns:a16="http://schemas.microsoft.com/office/drawing/2014/main" id="{678D6408-2256-AF91-1E18-A2DB2129602D}"/>
                  </a:ext>
                </a:extLst>
              </p:cNvPr>
              <p:cNvSpPr/>
              <p:nvPr/>
            </p:nvSpPr>
            <p:spPr>
              <a:xfrm>
                <a:off x="8081115" y="3249702"/>
                <a:ext cx="76285" cy="76285"/>
              </a:xfrm>
              <a:prstGeom prst="star5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52" name="Étoile : 5 branches 51">
                <a:extLst>
                  <a:ext uri="{FF2B5EF4-FFF2-40B4-BE49-F238E27FC236}">
                    <a16:creationId xmlns:a16="http://schemas.microsoft.com/office/drawing/2014/main" id="{A791ABBE-5B94-12B0-233E-130E74A000F9}"/>
                  </a:ext>
                </a:extLst>
              </p:cNvPr>
              <p:cNvSpPr/>
              <p:nvPr/>
            </p:nvSpPr>
            <p:spPr>
              <a:xfrm rot="21431695">
                <a:off x="8131860" y="3350717"/>
                <a:ext cx="82408" cy="82408"/>
              </a:xfrm>
              <a:prstGeom prst="star5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54" name="Étoile : 5 branches 53">
                <a:extLst>
                  <a:ext uri="{FF2B5EF4-FFF2-40B4-BE49-F238E27FC236}">
                    <a16:creationId xmlns:a16="http://schemas.microsoft.com/office/drawing/2014/main" id="{A490BF4C-7672-40D6-EC7C-55EAC9BA4C0C}"/>
                  </a:ext>
                </a:extLst>
              </p:cNvPr>
              <p:cNvSpPr/>
              <p:nvPr/>
            </p:nvSpPr>
            <p:spPr>
              <a:xfrm>
                <a:off x="7996130" y="3481604"/>
                <a:ext cx="91531" cy="91531"/>
              </a:xfrm>
              <a:prstGeom prst="star5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1047" name="Rectangle 1046">
                <a:extLst>
                  <a:ext uri="{FF2B5EF4-FFF2-40B4-BE49-F238E27FC236}">
                    <a16:creationId xmlns:a16="http://schemas.microsoft.com/office/drawing/2014/main" id="{B4A54BBB-54E6-BA23-55DF-584486CCA07D}"/>
                  </a:ext>
                </a:extLst>
              </p:cNvPr>
              <p:cNvSpPr/>
              <p:nvPr/>
            </p:nvSpPr>
            <p:spPr>
              <a:xfrm rot="2700000">
                <a:off x="7957340" y="3181016"/>
                <a:ext cx="101957" cy="114979"/>
              </a:xfrm>
              <a:prstGeom prst="rect">
                <a:avLst/>
              </a:prstGeom>
              <a:solidFill>
                <a:srgbClr val="0948C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</p:grpSp>
      <p:sp>
        <p:nvSpPr>
          <p:cNvPr id="1046" name="Flèche : droite 1045">
            <a:extLst>
              <a:ext uri="{FF2B5EF4-FFF2-40B4-BE49-F238E27FC236}">
                <a16:creationId xmlns:a16="http://schemas.microsoft.com/office/drawing/2014/main" id="{BC5FC198-80C6-6161-BED2-92389CCC5816}"/>
              </a:ext>
            </a:extLst>
          </p:cNvPr>
          <p:cNvSpPr/>
          <p:nvPr/>
        </p:nvSpPr>
        <p:spPr>
          <a:xfrm>
            <a:off x="594713" y="4968072"/>
            <a:ext cx="993146" cy="1422230"/>
          </a:xfrm>
          <a:prstGeom prst="rightArrow">
            <a:avLst/>
          </a:prstGeom>
          <a:solidFill>
            <a:srgbClr val="0948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67485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4284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5600" i="1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collection using the SpaceX API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5600" i="1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collection using </a:t>
            </a:r>
            <a:r>
              <a:rPr lang="en-US" sz="5600" i="1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webscraping</a:t>
            </a:r>
            <a:endParaRPr lang="en-US" sz="5600" i="1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5600" i="1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Handling of missing values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5600" i="1" dirty="0">
                <a:solidFill>
                  <a:schemeClr val="bg2">
                    <a:lumMod val="50000"/>
                  </a:schemeClr>
                </a:solidFill>
                <a:latin typeface="Abadi"/>
              </a:rPr>
              <a:t>Modification of categorical into numerical variables (one-hot encoding)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5600" i="1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splitting into training and testing sets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5600" i="1" dirty="0">
                <a:solidFill>
                  <a:schemeClr val="bg2">
                    <a:lumMod val="50000"/>
                  </a:schemeClr>
                </a:solidFill>
                <a:latin typeface="Abadi"/>
              </a:rPr>
              <a:t>Grid Search on parameters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5600" i="1" dirty="0">
                <a:solidFill>
                  <a:schemeClr val="bg2">
                    <a:lumMod val="50000"/>
                  </a:schemeClr>
                </a:solidFill>
                <a:latin typeface="Abadi"/>
              </a:rPr>
              <a:t>Model fitting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5600" i="1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Accuracy calculation on testing data and confusion matrix generation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48ABE82-3389-1A6F-9922-4E3016A0C72E}"/>
              </a:ext>
            </a:extLst>
          </p:cNvPr>
          <p:cNvSpPr txBox="1"/>
          <p:nvPr/>
        </p:nvSpPr>
        <p:spPr>
          <a:xfrm>
            <a:off x="770011" y="2315118"/>
            <a:ext cx="4733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solidFill>
                  <a:srgbClr val="0948CB"/>
                </a:solidFill>
              </a:rPr>
              <a:t>Data </a:t>
            </a:r>
            <a:r>
              <a:rPr lang="fr-CH" sz="2400" b="1" dirty="0" err="1">
                <a:solidFill>
                  <a:srgbClr val="0948CB"/>
                </a:solidFill>
              </a:rPr>
              <a:t>collected</a:t>
            </a:r>
            <a:r>
              <a:rPr lang="fr-CH" sz="2400" b="1" dirty="0">
                <a:solidFill>
                  <a:srgbClr val="0948CB"/>
                </a:solidFill>
              </a:rPr>
              <a:t> </a:t>
            </a:r>
            <a:r>
              <a:rPr lang="fr-CH" sz="2400" b="1" dirty="0" err="1">
                <a:solidFill>
                  <a:srgbClr val="0948CB"/>
                </a:solidFill>
              </a:rPr>
              <a:t>from</a:t>
            </a:r>
            <a:r>
              <a:rPr lang="fr-CH" sz="2400" b="1" dirty="0">
                <a:solidFill>
                  <a:srgbClr val="0948CB"/>
                </a:solidFill>
              </a:rPr>
              <a:t> 2 sources: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B0C841B6-89AF-D5FF-09BA-D5F1FAFF8DD2}"/>
              </a:ext>
            </a:extLst>
          </p:cNvPr>
          <p:cNvSpPr/>
          <p:nvPr/>
        </p:nvSpPr>
        <p:spPr>
          <a:xfrm>
            <a:off x="1038225" y="2980131"/>
            <a:ext cx="590550" cy="590550"/>
          </a:xfrm>
          <a:prstGeom prst="ellipse">
            <a:avLst/>
          </a:prstGeom>
          <a:solidFill>
            <a:srgbClr val="0948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38C9211-7504-4FD3-F115-3B9BB692B324}"/>
              </a:ext>
            </a:extLst>
          </p:cNvPr>
          <p:cNvSpPr txBox="1"/>
          <p:nvPr/>
        </p:nvSpPr>
        <p:spPr>
          <a:xfrm>
            <a:off x="1809750" y="2980131"/>
            <a:ext cx="210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solidFill>
                  <a:srgbClr val="0948CB"/>
                </a:solidFill>
              </a:rPr>
              <a:t>SpaceX API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BC6E6EF-4F89-01C7-786B-2C65CB3DD0BC}"/>
              </a:ext>
            </a:extLst>
          </p:cNvPr>
          <p:cNvSpPr txBox="1"/>
          <p:nvPr/>
        </p:nvSpPr>
        <p:spPr>
          <a:xfrm>
            <a:off x="1809750" y="3247515"/>
            <a:ext cx="2914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i="1" dirty="0" err="1"/>
              <a:t>Using</a:t>
            </a:r>
            <a:r>
              <a:rPr lang="fr-CH" sz="1400" i="1" dirty="0"/>
              <a:t> the </a:t>
            </a:r>
            <a:r>
              <a:rPr lang="fr-CH" sz="1400" i="1" dirty="0" err="1"/>
              <a:t>past</a:t>
            </a:r>
            <a:r>
              <a:rPr lang="fr-CH" sz="1400" i="1" dirty="0"/>
              <a:t> </a:t>
            </a:r>
            <a:r>
              <a:rPr lang="fr-CH" sz="1400" i="1" dirty="0" err="1"/>
              <a:t>launches</a:t>
            </a:r>
            <a:r>
              <a:rPr lang="fr-CH" sz="1400" i="1" dirty="0"/>
              <a:t> data base 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9FBC6A7-E712-5EC7-0D84-5D1011F244B7}"/>
              </a:ext>
            </a:extLst>
          </p:cNvPr>
          <p:cNvSpPr/>
          <p:nvPr/>
        </p:nvSpPr>
        <p:spPr>
          <a:xfrm>
            <a:off x="1038225" y="4111174"/>
            <a:ext cx="590550" cy="590550"/>
          </a:xfrm>
          <a:prstGeom prst="ellipse">
            <a:avLst/>
          </a:prstGeom>
          <a:solidFill>
            <a:srgbClr val="0948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6C2A8D1-B873-D1C1-26BE-B5C200E39702}"/>
              </a:ext>
            </a:extLst>
          </p:cNvPr>
          <p:cNvSpPr txBox="1"/>
          <p:nvPr/>
        </p:nvSpPr>
        <p:spPr>
          <a:xfrm>
            <a:off x="1809750" y="4111174"/>
            <a:ext cx="210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 err="1">
                <a:solidFill>
                  <a:srgbClr val="0948CB"/>
                </a:solidFill>
              </a:rPr>
              <a:t>Webscraping</a:t>
            </a:r>
            <a:endParaRPr lang="fr-CH" b="1" dirty="0">
              <a:solidFill>
                <a:srgbClr val="0948CB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526BC93-87E8-6277-65BF-8A32FDD4B9D1}"/>
              </a:ext>
            </a:extLst>
          </p:cNvPr>
          <p:cNvSpPr txBox="1"/>
          <p:nvPr/>
        </p:nvSpPr>
        <p:spPr>
          <a:xfrm>
            <a:off x="1809750" y="4378558"/>
            <a:ext cx="29146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i="1" dirty="0" err="1"/>
              <a:t>Using</a:t>
            </a:r>
            <a:r>
              <a:rPr lang="fr-CH" sz="1400" i="1" dirty="0"/>
              <a:t> a table </a:t>
            </a:r>
            <a:r>
              <a:rPr lang="fr-CH" sz="1400" i="1" dirty="0" err="1"/>
              <a:t>summarizing</a:t>
            </a:r>
            <a:r>
              <a:rPr lang="fr-CH" sz="1400" i="1" dirty="0"/>
              <a:t> </a:t>
            </a:r>
            <a:r>
              <a:rPr lang="fr-CH" sz="1400" i="1" dirty="0" err="1"/>
              <a:t>past</a:t>
            </a:r>
            <a:r>
              <a:rPr lang="fr-CH" sz="1400" i="1" dirty="0"/>
              <a:t> </a:t>
            </a:r>
            <a:r>
              <a:rPr lang="fr-CH" sz="1400" i="1" dirty="0" err="1"/>
              <a:t>launches</a:t>
            </a:r>
            <a:r>
              <a:rPr lang="fr-CH" sz="1400" i="1" dirty="0"/>
              <a:t> on the SpaceX </a:t>
            </a:r>
            <a:r>
              <a:rPr lang="fr-CH" sz="1400" i="1" dirty="0" err="1"/>
              <a:t>Wikipedia</a:t>
            </a:r>
            <a:r>
              <a:rPr lang="fr-CH" sz="1400" i="1" dirty="0"/>
              <a:t> page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7484FA3-002D-5603-2B9C-92BDF882A4EC}"/>
              </a:ext>
            </a:extLst>
          </p:cNvPr>
          <p:cNvSpPr txBox="1"/>
          <p:nvPr/>
        </p:nvSpPr>
        <p:spPr>
          <a:xfrm>
            <a:off x="6096001" y="1633956"/>
            <a:ext cx="2228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400" b="1" dirty="0" err="1">
                <a:solidFill>
                  <a:srgbClr val="0948CB"/>
                </a:solidFill>
              </a:rPr>
              <a:t>Primary</a:t>
            </a:r>
            <a:r>
              <a:rPr lang="fr-CH" sz="2400" b="1" dirty="0">
                <a:solidFill>
                  <a:srgbClr val="0948CB"/>
                </a:solidFill>
              </a:rPr>
              <a:t> data collection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E341290-3A30-9EFE-636B-830BA16943FD}"/>
              </a:ext>
            </a:extLst>
          </p:cNvPr>
          <p:cNvSpPr txBox="1"/>
          <p:nvPr/>
        </p:nvSpPr>
        <p:spPr>
          <a:xfrm>
            <a:off x="6096000" y="3431774"/>
            <a:ext cx="2228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400" b="1" dirty="0">
                <a:solidFill>
                  <a:srgbClr val="0948CB"/>
                </a:solidFill>
              </a:rPr>
              <a:t>Data </a:t>
            </a:r>
            <a:r>
              <a:rPr lang="fr-CH" sz="2400" b="1" dirty="0" err="1">
                <a:solidFill>
                  <a:srgbClr val="0948CB"/>
                </a:solidFill>
              </a:rPr>
              <a:t>cleaning</a:t>
            </a:r>
            <a:r>
              <a:rPr lang="fr-CH" sz="2400" b="1" dirty="0">
                <a:solidFill>
                  <a:srgbClr val="0948CB"/>
                </a:solidFill>
              </a:rPr>
              <a:t> and </a:t>
            </a:r>
            <a:r>
              <a:rPr lang="fr-CH" sz="2400" b="1" dirty="0" err="1">
                <a:solidFill>
                  <a:srgbClr val="0948CB"/>
                </a:solidFill>
              </a:rPr>
              <a:t>formatting</a:t>
            </a:r>
            <a:endParaRPr lang="fr-CH" sz="2400" b="1" dirty="0">
              <a:solidFill>
                <a:srgbClr val="0948CB"/>
              </a:solidFill>
            </a:endParaRPr>
          </a:p>
        </p:txBody>
      </p:sp>
      <p:cxnSp>
        <p:nvCxnSpPr>
          <p:cNvPr id="19" name="Connecteur : en angle 18">
            <a:extLst>
              <a:ext uri="{FF2B5EF4-FFF2-40B4-BE49-F238E27FC236}">
                <a16:creationId xmlns:a16="http://schemas.microsoft.com/office/drawing/2014/main" id="{5B11FE7D-CF8E-F826-E087-56F1365E7486}"/>
              </a:ext>
            </a:extLst>
          </p:cNvPr>
          <p:cNvCxnSpPr>
            <a:cxnSpLocks/>
            <a:stCxn id="21" idx="2"/>
            <a:endCxn id="17" idx="3"/>
          </p:cNvCxnSpPr>
          <p:nvPr/>
        </p:nvCxnSpPr>
        <p:spPr>
          <a:xfrm rot="5400000">
            <a:off x="8688738" y="3058635"/>
            <a:ext cx="424750" cy="1152526"/>
          </a:xfrm>
          <a:prstGeom prst="bentConnector2">
            <a:avLst/>
          </a:prstGeom>
          <a:ln w="38100">
            <a:solidFill>
              <a:srgbClr val="0948C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51293CDE-6F59-326D-1CF6-023AA1D90549}"/>
              </a:ext>
            </a:extLst>
          </p:cNvPr>
          <p:cNvSpPr txBox="1"/>
          <p:nvPr/>
        </p:nvSpPr>
        <p:spPr>
          <a:xfrm>
            <a:off x="8420101" y="2222194"/>
            <a:ext cx="2114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b="1" dirty="0" err="1">
                <a:solidFill>
                  <a:srgbClr val="0948CB"/>
                </a:solidFill>
              </a:rPr>
              <a:t>Retrieval</a:t>
            </a:r>
            <a:r>
              <a:rPr lang="fr-CH" b="1" dirty="0">
                <a:solidFill>
                  <a:srgbClr val="0948CB"/>
                </a:solidFill>
              </a:rPr>
              <a:t> of </a:t>
            </a:r>
            <a:r>
              <a:rPr lang="fr-CH" b="1" dirty="0" err="1">
                <a:solidFill>
                  <a:srgbClr val="0948CB"/>
                </a:solidFill>
              </a:rPr>
              <a:t>supplementary</a:t>
            </a:r>
            <a:r>
              <a:rPr lang="fr-CH" b="1" dirty="0">
                <a:solidFill>
                  <a:srgbClr val="0948CB"/>
                </a:solidFill>
              </a:rPr>
              <a:t> data </a:t>
            </a:r>
            <a:r>
              <a:rPr lang="fr-CH" b="1" dirty="0" err="1">
                <a:solidFill>
                  <a:srgbClr val="0948CB"/>
                </a:solidFill>
              </a:rPr>
              <a:t>from</a:t>
            </a:r>
            <a:r>
              <a:rPr lang="fr-CH" b="1" dirty="0">
                <a:solidFill>
                  <a:srgbClr val="0948CB"/>
                </a:solidFill>
              </a:rPr>
              <a:t> </a:t>
            </a:r>
            <a:r>
              <a:rPr lang="fr-CH" b="1" dirty="0" err="1">
                <a:solidFill>
                  <a:srgbClr val="0948CB"/>
                </a:solidFill>
              </a:rPr>
              <a:t>annex</a:t>
            </a:r>
            <a:r>
              <a:rPr lang="fr-CH" b="1" dirty="0">
                <a:solidFill>
                  <a:srgbClr val="0948CB"/>
                </a:solidFill>
              </a:rPr>
              <a:t> </a:t>
            </a:r>
            <a:r>
              <a:rPr lang="fr-CH" b="1" dirty="0" err="1">
                <a:solidFill>
                  <a:srgbClr val="0948CB"/>
                </a:solidFill>
              </a:rPr>
              <a:t>databases</a:t>
            </a:r>
            <a:r>
              <a:rPr lang="fr-CH" b="1" dirty="0">
                <a:solidFill>
                  <a:srgbClr val="0948CB"/>
                </a:solidFill>
              </a:rPr>
              <a:t> if </a:t>
            </a:r>
            <a:r>
              <a:rPr lang="fr-CH" b="1" dirty="0" err="1">
                <a:solidFill>
                  <a:srgbClr val="0948CB"/>
                </a:solidFill>
              </a:rPr>
              <a:t>needed</a:t>
            </a:r>
            <a:endParaRPr lang="fr-CH" b="1" dirty="0">
              <a:solidFill>
                <a:srgbClr val="0948CB"/>
              </a:solidFill>
            </a:endParaRP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0E4E229B-5F5C-584D-ED57-61AB73E5779D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 flipH="1">
            <a:off x="7210425" y="2464953"/>
            <a:ext cx="1" cy="9668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F1659AF4-5B0F-04E2-7D1B-9672127079D4}"/>
              </a:ext>
            </a:extLst>
          </p:cNvPr>
          <p:cNvCxnSpPr>
            <a:stCxn id="17" idx="2"/>
          </p:cNvCxnSpPr>
          <p:nvPr/>
        </p:nvCxnSpPr>
        <p:spPr>
          <a:xfrm>
            <a:off x="7210425" y="4262771"/>
            <a:ext cx="0" cy="8531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7A797B9D-13F3-D347-02F7-6D8FE37C62ED}"/>
              </a:ext>
            </a:extLst>
          </p:cNvPr>
          <p:cNvSpPr txBox="1"/>
          <p:nvPr/>
        </p:nvSpPr>
        <p:spPr>
          <a:xfrm>
            <a:off x="6308293" y="5135012"/>
            <a:ext cx="18042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0948CB"/>
                </a:solidFill>
              </a:defRPr>
            </a:lvl1pPr>
          </a:lstStyle>
          <a:p>
            <a:r>
              <a:rPr lang="fr-CH" dirty="0" err="1"/>
              <a:t>Saving</a:t>
            </a:r>
            <a:r>
              <a:rPr lang="fr-CH" dirty="0"/>
              <a:t> the data </a:t>
            </a:r>
            <a:r>
              <a:rPr lang="fr-CH" dirty="0" err="1"/>
              <a:t>into</a:t>
            </a:r>
            <a:r>
              <a:rPr lang="fr-CH" dirty="0"/>
              <a:t> CSV file</a:t>
            </a:r>
          </a:p>
        </p:txBody>
      </p:sp>
      <p:sp>
        <p:nvSpPr>
          <p:cNvPr id="30" name="Content Placeholder 4">
            <a:extLst>
              <a:ext uri="{FF2B5EF4-FFF2-40B4-BE49-F238E27FC236}">
                <a16:creationId xmlns:a16="http://schemas.microsoft.com/office/drawing/2014/main" id="{26C8D07A-45B2-0FCC-1856-E8B737B7A906}"/>
              </a:ext>
            </a:extLst>
          </p:cNvPr>
          <p:cNvSpPr txBox="1">
            <a:spLocks/>
          </p:cNvSpPr>
          <p:nvPr/>
        </p:nvSpPr>
        <p:spPr>
          <a:xfrm>
            <a:off x="5546727" y="1467243"/>
            <a:ext cx="5461000" cy="4868098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54463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4028" y="1633855"/>
            <a:ext cx="5047044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the SpaceX API to retrieve relevant data.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primarily retrieved from the past launches DB.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filtered,  reformatted and completed with additional information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consolidated into one table and exported into CSV file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  <a:p>
            <a:pPr>
              <a:spcBef>
                <a:spcPts val="2400"/>
              </a:spcBef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E1E0197-13E1-7371-DBDF-04B5E5ACB7D1}"/>
              </a:ext>
            </a:extLst>
          </p:cNvPr>
          <p:cNvSpPr txBox="1"/>
          <p:nvPr/>
        </p:nvSpPr>
        <p:spPr>
          <a:xfrm>
            <a:off x="475647" y="5997512"/>
            <a:ext cx="10982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i="1" dirty="0"/>
              <a:t>GitHub URL: </a:t>
            </a:r>
            <a:r>
              <a:rPr lang="fr-CH" i="1" dirty="0">
                <a:hlinkClick r:id="rId3"/>
              </a:rPr>
              <a:t>https://github.com/tseesen/DataAnalysisProject/blob/main/Week1/jupyter-labs-spacex-data-collection-api.ipynb</a:t>
            </a:r>
            <a:endParaRPr lang="fr-CH" i="1" dirty="0"/>
          </a:p>
          <a:p>
            <a:endParaRPr lang="fr-CH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125B981-71EE-E1CC-1278-73FE0BBF85C2}"/>
              </a:ext>
            </a:extLst>
          </p:cNvPr>
          <p:cNvSpPr txBox="1"/>
          <p:nvPr/>
        </p:nvSpPr>
        <p:spPr>
          <a:xfrm>
            <a:off x="6319235" y="1571484"/>
            <a:ext cx="159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b="1" dirty="0">
                <a:solidFill>
                  <a:srgbClr val="0948CB"/>
                </a:solidFill>
              </a:rPr>
              <a:t>SpaceX API</a:t>
            </a:r>
          </a:p>
          <a:p>
            <a:pPr algn="ctr"/>
            <a:r>
              <a:rPr lang="fr-CH" sz="1200" i="1" dirty="0" err="1"/>
              <a:t>launches</a:t>
            </a:r>
            <a:r>
              <a:rPr lang="fr-CH" sz="1200" i="1" dirty="0"/>
              <a:t>/</a:t>
            </a:r>
            <a:r>
              <a:rPr lang="fr-CH" sz="1200" i="1" dirty="0" err="1"/>
              <a:t>past</a:t>
            </a:r>
            <a:endParaRPr lang="fr-CH" sz="1200" i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510CE8E-AD27-68FD-5B4A-8FEA9701737A}"/>
              </a:ext>
            </a:extLst>
          </p:cNvPr>
          <p:cNvSpPr txBox="1"/>
          <p:nvPr/>
        </p:nvSpPr>
        <p:spPr>
          <a:xfrm>
            <a:off x="6407039" y="2427992"/>
            <a:ext cx="141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b="1" dirty="0">
                <a:solidFill>
                  <a:srgbClr val="0948CB"/>
                </a:solidFill>
              </a:rPr>
              <a:t>Raw data in JSON File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CE129E2-D3D7-39B5-0E98-19E4B7ACA14F}"/>
              </a:ext>
            </a:extLst>
          </p:cNvPr>
          <p:cNvSpPr txBox="1"/>
          <p:nvPr/>
        </p:nvSpPr>
        <p:spPr>
          <a:xfrm>
            <a:off x="6193766" y="3344185"/>
            <a:ext cx="1841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b="1" dirty="0">
                <a:solidFill>
                  <a:srgbClr val="0948CB"/>
                </a:solidFill>
              </a:rPr>
              <a:t>Raw data in Pandas </a:t>
            </a:r>
            <a:r>
              <a:rPr lang="fr-CH" sz="1600" b="1" dirty="0" err="1">
                <a:solidFill>
                  <a:srgbClr val="0948CB"/>
                </a:solidFill>
              </a:rPr>
              <a:t>DataFrame</a:t>
            </a:r>
            <a:endParaRPr lang="fr-CH" sz="1600" b="1" dirty="0">
              <a:solidFill>
                <a:srgbClr val="0948CB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769971A-0EA1-DC8E-735B-A4476B1B9B59}"/>
              </a:ext>
            </a:extLst>
          </p:cNvPr>
          <p:cNvSpPr txBox="1"/>
          <p:nvPr/>
        </p:nvSpPr>
        <p:spPr>
          <a:xfrm>
            <a:off x="9753315" y="2015501"/>
            <a:ext cx="159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b="1" dirty="0">
                <a:solidFill>
                  <a:srgbClr val="0948CB"/>
                </a:solidFill>
              </a:rPr>
              <a:t>SpaceX API</a:t>
            </a:r>
          </a:p>
          <a:p>
            <a:pPr algn="ctr"/>
            <a:r>
              <a:rPr lang="fr-CH" sz="1200" i="1" dirty="0"/>
              <a:t>rockets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85497EF-F909-28D7-6A9A-93E78A914523}"/>
              </a:ext>
            </a:extLst>
          </p:cNvPr>
          <p:cNvSpPr txBox="1"/>
          <p:nvPr/>
        </p:nvSpPr>
        <p:spPr>
          <a:xfrm>
            <a:off x="9753315" y="2889992"/>
            <a:ext cx="159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b="1" dirty="0">
                <a:solidFill>
                  <a:srgbClr val="0948CB"/>
                </a:solidFill>
              </a:rPr>
              <a:t>SpaceX API</a:t>
            </a:r>
          </a:p>
          <a:p>
            <a:pPr algn="ctr"/>
            <a:r>
              <a:rPr lang="fr-CH" sz="1200" i="1" dirty="0" err="1"/>
              <a:t>launchpads</a:t>
            </a:r>
            <a:endParaRPr lang="fr-CH" sz="1200" i="1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45DAFC5-CEEA-67AA-E34F-E016237B126C}"/>
              </a:ext>
            </a:extLst>
          </p:cNvPr>
          <p:cNvSpPr txBox="1"/>
          <p:nvPr/>
        </p:nvSpPr>
        <p:spPr>
          <a:xfrm>
            <a:off x="9753315" y="3765305"/>
            <a:ext cx="159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b="1" dirty="0">
                <a:solidFill>
                  <a:srgbClr val="0948CB"/>
                </a:solidFill>
              </a:rPr>
              <a:t>SpaceX API</a:t>
            </a:r>
          </a:p>
          <a:p>
            <a:pPr algn="ctr"/>
            <a:r>
              <a:rPr lang="fr-CH" sz="1200" i="1" dirty="0" err="1"/>
              <a:t>payload</a:t>
            </a:r>
            <a:endParaRPr lang="fr-CH" sz="1200" i="1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DD5DBAA-CA8D-9D81-C0DE-62FD4C229B94}"/>
              </a:ext>
            </a:extLst>
          </p:cNvPr>
          <p:cNvSpPr txBox="1"/>
          <p:nvPr/>
        </p:nvSpPr>
        <p:spPr>
          <a:xfrm>
            <a:off x="6193766" y="4224202"/>
            <a:ext cx="1841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b="1" dirty="0" err="1">
                <a:solidFill>
                  <a:srgbClr val="0948CB"/>
                </a:solidFill>
              </a:rPr>
              <a:t>Filtered</a:t>
            </a:r>
            <a:r>
              <a:rPr lang="fr-CH" sz="1600" b="1" dirty="0">
                <a:solidFill>
                  <a:srgbClr val="0948CB"/>
                </a:solidFill>
              </a:rPr>
              <a:t> data in Pandas </a:t>
            </a:r>
            <a:r>
              <a:rPr lang="fr-CH" sz="1600" b="1" dirty="0" err="1">
                <a:solidFill>
                  <a:srgbClr val="0948CB"/>
                </a:solidFill>
              </a:rPr>
              <a:t>DataFrame</a:t>
            </a:r>
            <a:endParaRPr lang="fr-CH" sz="1600" b="1" dirty="0">
              <a:solidFill>
                <a:srgbClr val="0948CB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1C95021-B27A-36FA-97FE-5DCFEF89F176}"/>
              </a:ext>
            </a:extLst>
          </p:cNvPr>
          <p:cNvSpPr txBox="1"/>
          <p:nvPr/>
        </p:nvSpPr>
        <p:spPr>
          <a:xfrm>
            <a:off x="6193765" y="5116822"/>
            <a:ext cx="1841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b="1" dirty="0" err="1">
                <a:solidFill>
                  <a:srgbClr val="0948CB"/>
                </a:solidFill>
              </a:rPr>
              <a:t>Consolidated</a:t>
            </a:r>
            <a:r>
              <a:rPr lang="fr-CH" sz="1600" b="1" dirty="0">
                <a:solidFill>
                  <a:srgbClr val="0948CB"/>
                </a:solidFill>
              </a:rPr>
              <a:t> data in one </a:t>
            </a:r>
            <a:r>
              <a:rPr lang="fr-CH" sz="1600" b="1" dirty="0" err="1">
                <a:solidFill>
                  <a:srgbClr val="0948CB"/>
                </a:solidFill>
              </a:rPr>
              <a:t>DataFrame</a:t>
            </a:r>
            <a:endParaRPr lang="fr-CH" sz="1600" b="1" dirty="0">
              <a:solidFill>
                <a:srgbClr val="0948CB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EA35AD4-FD9F-3D80-EAA3-70F3EAFC5BA4}"/>
              </a:ext>
            </a:extLst>
          </p:cNvPr>
          <p:cNvSpPr txBox="1"/>
          <p:nvPr/>
        </p:nvSpPr>
        <p:spPr>
          <a:xfrm>
            <a:off x="9285050" y="5243570"/>
            <a:ext cx="1841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b="1" dirty="0"/>
              <a:t>Export as CSV file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586ACECA-1AF4-9881-AB21-782C69BE811B}"/>
              </a:ext>
            </a:extLst>
          </p:cNvPr>
          <p:cNvCxnSpPr>
            <a:stCxn id="8" idx="2"/>
            <a:endCxn id="9" idx="0"/>
          </p:cNvCxnSpPr>
          <p:nvPr/>
        </p:nvCxnSpPr>
        <p:spPr>
          <a:xfrm flipH="1">
            <a:off x="7114572" y="2094704"/>
            <a:ext cx="1" cy="3332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D5040684-3825-A395-F30F-AFFE17F7E558}"/>
              </a:ext>
            </a:extLst>
          </p:cNvPr>
          <p:cNvSpPr txBox="1"/>
          <p:nvPr/>
        </p:nvSpPr>
        <p:spPr>
          <a:xfrm>
            <a:off x="7134061" y="2048816"/>
            <a:ext cx="12796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50" i="1" dirty="0">
                <a:solidFill>
                  <a:srgbClr val="3A6483"/>
                </a:solidFill>
              </a:rPr>
              <a:t>Data </a:t>
            </a:r>
            <a:r>
              <a:rPr lang="fr-CH" sz="1050" i="1" dirty="0" err="1">
                <a:solidFill>
                  <a:srgbClr val="3A6483"/>
                </a:solidFill>
              </a:rPr>
              <a:t>retrieval</a:t>
            </a:r>
            <a:r>
              <a:rPr lang="fr-CH" sz="1050" i="1" dirty="0">
                <a:solidFill>
                  <a:srgbClr val="3A6483"/>
                </a:solidFill>
              </a:rPr>
              <a:t> </a:t>
            </a:r>
            <a:r>
              <a:rPr lang="fr-CH" sz="1050" i="1" dirty="0" err="1">
                <a:solidFill>
                  <a:srgbClr val="3A6483"/>
                </a:solidFill>
              </a:rPr>
              <a:t>using</a:t>
            </a:r>
            <a:r>
              <a:rPr lang="fr-CH" sz="1050" i="1" dirty="0">
                <a:solidFill>
                  <a:srgbClr val="3A6483"/>
                </a:solidFill>
              </a:rPr>
              <a:t> </a:t>
            </a:r>
            <a:r>
              <a:rPr lang="fr-CH" sz="1050" i="1" dirty="0" err="1">
                <a:solidFill>
                  <a:srgbClr val="3A6483"/>
                </a:solidFill>
              </a:rPr>
              <a:t>Requests</a:t>
            </a:r>
            <a:r>
              <a:rPr lang="fr-CH" sz="1050" i="1" dirty="0">
                <a:solidFill>
                  <a:srgbClr val="3A6483"/>
                </a:solidFill>
              </a:rPr>
              <a:t> </a:t>
            </a:r>
            <a:r>
              <a:rPr lang="fr-CH" sz="1050" i="1" dirty="0" err="1">
                <a:solidFill>
                  <a:srgbClr val="3A6483"/>
                </a:solidFill>
              </a:rPr>
              <a:t>library</a:t>
            </a:r>
            <a:endParaRPr lang="fr-CH" sz="1050" i="1" dirty="0">
              <a:solidFill>
                <a:srgbClr val="3A6483"/>
              </a:solidFill>
            </a:endParaRP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34C3A0A8-A4B8-31A0-B961-E53CB1F74741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7114572" y="3012767"/>
            <a:ext cx="0" cy="3314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FE4D1DB8-B2D1-3721-642A-1C052E07A09D}"/>
              </a:ext>
            </a:extLst>
          </p:cNvPr>
          <p:cNvSpPr txBox="1"/>
          <p:nvPr/>
        </p:nvSpPr>
        <p:spPr>
          <a:xfrm>
            <a:off x="7134061" y="2968492"/>
            <a:ext cx="158071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50" i="1" dirty="0" err="1">
                <a:solidFill>
                  <a:srgbClr val="3A6483"/>
                </a:solidFill>
              </a:rPr>
              <a:t>Normalization</a:t>
            </a:r>
            <a:r>
              <a:rPr lang="fr-CH" sz="1050" i="1" dirty="0">
                <a:solidFill>
                  <a:srgbClr val="3A6483"/>
                </a:solidFill>
              </a:rPr>
              <a:t> </a:t>
            </a:r>
            <a:r>
              <a:rPr lang="fr-CH" sz="1050" i="1" dirty="0" err="1">
                <a:solidFill>
                  <a:srgbClr val="3A6483"/>
                </a:solidFill>
              </a:rPr>
              <a:t>into</a:t>
            </a:r>
            <a:r>
              <a:rPr lang="fr-CH" sz="1050" i="1" dirty="0">
                <a:solidFill>
                  <a:srgbClr val="3A6483"/>
                </a:solidFill>
              </a:rPr>
              <a:t> Pandas </a:t>
            </a:r>
            <a:r>
              <a:rPr lang="fr-CH" sz="1050" i="1" dirty="0" err="1">
                <a:solidFill>
                  <a:srgbClr val="3A6483"/>
                </a:solidFill>
              </a:rPr>
              <a:t>DataFrame</a:t>
            </a:r>
            <a:endParaRPr lang="fr-CH" sz="1050" i="1" dirty="0">
              <a:solidFill>
                <a:srgbClr val="3A6483"/>
              </a:solidFill>
            </a:endParaRP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9E4C8562-367A-19CE-1996-DC5D9A30D6F7}"/>
              </a:ext>
            </a:extLst>
          </p:cNvPr>
          <p:cNvCxnSpPr>
            <a:stCxn id="10" idx="2"/>
            <a:endCxn id="14" idx="0"/>
          </p:cNvCxnSpPr>
          <p:nvPr/>
        </p:nvCxnSpPr>
        <p:spPr>
          <a:xfrm>
            <a:off x="7114572" y="3928960"/>
            <a:ext cx="0" cy="2952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1743626F-C4D1-E3F4-86CC-396CE1FDF28A}"/>
              </a:ext>
            </a:extLst>
          </p:cNvPr>
          <p:cNvSpPr txBox="1"/>
          <p:nvPr/>
        </p:nvSpPr>
        <p:spPr>
          <a:xfrm>
            <a:off x="7119554" y="3868832"/>
            <a:ext cx="22073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CH" sz="1050" i="1" dirty="0">
                <a:solidFill>
                  <a:srgbClr val="3A6483"/>
                </a:solidFill>
              </a:rPr>
              <a:t>Removal of Falcon 1 </a:t>
            </a:r>
            <a:r>
              <a:rPr lang="fr-CH" sz="1050" i="1" dirty="0" err="1">
                <a:solidFill>
                  <a:srgbClr val="3A6483"/>
                </a:solidFill>
              </a:rPr>
              <a:t>launches</a:t>
            </a:r>
            <a:endParaRPr lang="fr-CH" sz="1050" i="1" dirty="0">
              <a:solidFill>
                <a:srgbClr val="3A6483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H" sz="1050" i="1" dirty="0">
                <a:solidFill>
                  <a:srgbClr val="3A6483"/>
                </a:solidFill>
              </a:rPr>
              <a:t>Removal of </a:t>
            </a:r>
            <a:r>
              <a:rPr lang="fr-CH" sz="1050" i="1" dirty="0" err="1">
                <a:solidFill>
                  <a:srgbClr val="3A6483"/>
                </a:solidFill>
              </a:rPr>
              <a:t>unnecessary</a:t>
            </a:r>
            <a:r>
              <a:rPr lang="fr-CH" sz="1050" i="1" dirty="0">
                <a:solidFill>
                  <a:srgbClr val="3A6483"/>
                </a:solidFill>
              </a:rPr>
              <a:t> </a:t>
            </a:r>
            <a:r>
              <a:rPr lang="fr-CH" sz="1050" i="1" dirty="0" err="1">
                <a:solidFill>
                  <a:srgbClr val="3A6483"/>
                </a:solidFill>
              </a:rPr>
              <a:t>columns</a:t>
            </a:r>
            <a:endParaRPr lang="fr-CH" sz="1050" i="1" dirty="0">
              <a:solidFill>
                <a:srgbClr val="3A6483"/>
              </a:solidFill>
            </a:endParaRP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89DFAA71-4E82-5AFA-CD4B-8257D60504B0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 flipH="1">
            <a:off x="7114571" y="4808977"/>
            <a:ext cx="1" cy="307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66B46193-4952-8FA8-1B46-CDE93139F2F8}"/>
              </a:ext>
            </a:extLst>
          </p:cNvPr>
          <p:cNvCxnSpPr>
            <a:cxnSpLocks/>
          </p:cNvCxnSpPr>
          <p:nvPr/>
        </p:nvCxnSpPr>
        <p:spPr>
          <a:xfrm>
            <a:off x="7124317" y="4932680"/>
            <a:ext cx="2289877" cy="0"/>
          </a:xfrm>
          <a:prstGeom prst="line">
            <a:avLst/>
          </a:prstGeom>
          <a:ln w="19050">
            <a:solidFill>
              <a:srgbClr val="121619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 : en angle 36">
            <a:extLst>
              <a:ext uri="{FF2B5EF4-FFF2-40B4-BE49-F238E27FC236}">
                <a16:creationId xmlns:a16="http://schemas.microsoft.com/office/drawing/2014/main" id="{F95A53BC-F339-DECF-D28F-6B5C8B56D71D}"/>
              </a:ext>
            </a:extLst>
          </p:cNvPr>
          <p:cNvCxnSpPr>
            <a:stCxn id="11" idx="1"/>
          </p:cNvCxnSpPr>
          <p:nvPr/>
        </p:nvCxnSpPr>
        <p:spPr>
          <a:xfrm rot="10800000" flipV="1">
            <a:off x="9409431" y="2277110"/>
            <a:ext cx="343885" cy="2663189"/>
          </a:xfrm>
          <a:prstGeom prst="bentConnector2">
            <a:avLst/>
          </a:prstGeom>
          <a:ln w="19050">
            <a:solidFill>
              <a:srgbClr val="1216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 : en angle 38">
            <a:extLst>
              <a:ext uri="{FF2B5EF4-FFF2-40B4-BE49-F238E27FC236}">
                <a16:creationId xmlns:a16="http://schemas.microsoft.com/office/drawing/2014/main" id="{5DFB3FC4-0B05-1122-5B60-ADE7C7918A7B}"/>
              </a:ext>
            </a:extLst>
          </p:cNvPr>
          <p:cNvCxnSpPr>
            <a:cxnSpLocks/>
          </p:cNvCxnSpPr>
          <p:nvPr/>
        </p:nvCxnSpPr>
        <p:spPr>
          <a:xfrm rot="10800000" flipV="1">
            <a:off x="9409431" y="3113501"/>
            <a:ext cx="343884" cy="1788697"/>
          </a:xfrm>
          <a:prstGeom prst="bentConnector2">
            <a:avLst/>
          </a:prstGeom>
          <a:ln w="19050">
            <a:solidFill>
              <a:srgbClr val="1216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 : en angle 40">
            <a:extLst>
              <a:ext uri="{FF2B5EF4-FFF2-40B4-BE49-F238E27FC236}">
                <a16:creationId xmlns:a16="http://schemas.microsoft.com/office/drawing/2014/main" id="{E05674D5-1FA9-39D5-F867-1F5E3FD4A16E}"/>
              </a:ext>
            </a:extLst>
          </p:cNvPr>
          <p:cNvCxnSpPr>
            <a:stCxn id="13" idx="1"/>
          </p:cNvCxnSpPr>
          <p:nvPr/>
        </p:nvCxnSpPr>
        <p:spPr>
          <a:xfrm rot="10800000" flipV="1">
            <a:off x="9409431" y="4026915"/>
            <a:ext cx="343885" cy="913384"/>
          </a:xfrm>
          <a:prstGeom prst="bentConnector2">
            <a:avLst/>
          </a:prstGeom>
          <a:ln w="19050">
            <a:solidFill>
              <a:srgbClr val="1216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0AC5A794-5B14-E2A6-DC5A-7791489A4F78}"/>
              </a:ext>
            </a:extLst>
          </p:cNvPr>
          <p:cNvSpPr txBox="1"/>
          <p:nvPr/>
        </p:nvSpPr>
        <p:spPr>
          <a:xfrm>
            <a:off x="9394229" y="4490192"/>
            <a:ext cx="17758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171450" indent="-171450">
              <a:buFont typeface="Arial" panose="020B0604020202020204" pitchFamily="34" charset="0"/>
              <a:buChar char="•"/>
              <a:defRPr sz="1050" i="1">
                <a:solidFill>
                  <a:srgbClr val="3A6483"/>
                </a:solidFill>
              </a:defRPr>
            </a:lvl1pPr>
          </a:lstStyle>
          <a:p>
            <a:pPr marL="0" indent="0">
              <a:buNone/>
            </a:pPr>
            <a:r>
              <a:rPr lang="fr-CH" dirty="0"/>
              <a:t>Addition of booster, launch site and </a:t>
            </a:r>
            <a:r>
              <a:rPr lang="fr-CH" dirty="0" err="1"/>
              <a:t>payload</a:t>
            </a:r>
            <a:r>
              <a:rPr lang="fr-CH" dirty="0"/>
              <a:t> data</a:t>
            </a:r>
          </a:p>
        </p:txBody>
      </p: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5D32FEFC-BC27-3202-C583-46F531BF4F0B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8035376" y="5409210"/>
            <a:ext cx="1249674" cy="36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2098</TotalTime>
  <Words>2842</Words>
  <Application>Microsoft Office PowerPoint</Application>
  <PresentationFormat>Grand écran</PresentationFormat>
  <Paragraphs>518</Paragraphs>
  <Slides>48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48</vt:i4>
      </vt:variant>
    </vt:vector>
  </HeadingPairs>
  <TitlesOfParts>
    <vt:vector size="54" baseType="lpstr">
      <vt:lpstr>Abadi</vt:lpstr>
      <vt:lpstr>Arial</vt:lpstr>
      <vt:lpstr>Calibri</vt:lpstr>
      <vt:lpstr>Courier New</vt:lpstr>
      <vt:lpstr>IBM Plex Mono SemiBold</vt:lpstr>
      <vt:lpstr>Custom Design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Etienne Chénais</cp:lastModifiedBy>
  <cp:revision>218</cp:revision>
  <dcterms:created xsi:type="dcterms:W3CDTF">2021-04-29T18:58:34Z</dcterms:created>
  <dcterms:modified xsi:type="dcterms:W3CDTF">2024-02-27T20:32:29Z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